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Helvetica Neue" panose="02000503000000020004"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92B4E6-836F-4735-9178-327101A719FC}">
  <a:tblStyle styleId="{C292B4E6-836F-4735-9178-327101A719F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54f08712c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54f08712c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Welcome to Zoom Teacher Training. LEARN uses Zoom throughout our organization for online classes during the day, LEARN Tutoring, and meetings at a distance. In this presentation, we will share how we use Zoom for teaching and learning.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4f08712cb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4f08712cb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From the participant list, teachers and students can edit the names that appear on the list. Simply hover over the name on the list that you wish to change and select Rename. Teachers may wish to use Mr, Ms, Mme etc as part of their participant list name, whatever your students are used to calling you. If students are logging in on a shared family computer, you may want to rename them on the list if their name is displaying as that of another family member.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4f3b0340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4f3b0340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Teachers have the added control of being able to remove a student or put in waiting room should the need arise. You can also change a student’s status on the fly and make them a host or co-host so that they have added control.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f70b54b3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6f70b54b3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mentioned, with your teacher controls through More in the Participant List, you can remove students. This may be necessary due to behavioural problems, or simply that you are starting with another group and a student failed to leave the meeting and log out properly. Click on the remaining student’s name and select more. From the drop down menu, you can select Put in Waiting Room, if you would like to admit the student later, or Remove, if the student needs to leave the meeting and not return for the remainder of the day. Remember that students have to be admitted to the class by the teacher, so the student can not return if you do not want them to.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4f08712c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4f08712c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Your students will need to be admitted to your space from the waiting room.  You will see students trickle in via the participants list and hear a chime when they do. You can admit students one at a time, or wait until closer to class time and Admit ALL for a larger group.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15f99f21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15f99f21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Again, a good rule of thumb is pop open the chat in order to see the message list. If you have 2 screens you can pop it out and then swipe it over to your second screen for easy viewing.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815f99f21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815f99f21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recommended setting for online classes is to allow private chat between the teacher and each student. With this setting, the students CANNOT private chat with each other, only you the teacher. Select this setting “Everyone Publicly” from the 3 dots at the bottom right of the chat box.</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16ab2fec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16ab2fec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 send a private message, click on the student’s name from either the participant list, or their name link in blue from the chat. Note the visual reminder that you are sending a message privately, shown in red.</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15f99f21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15f99f21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Sharing files in Zoom can be done via the Chat by clicking on the File icon in the bottom right corner of the chat box and selecting from the dropdown menu. Both teacher and student can upload and share files.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15f99f21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815f99f21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Any uploaded document that you would like to share with your class can then be downloaded directly from the chat.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f70b54b39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f70b54b39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recommend that you always have something to share with your students. In order to do so, you need to click on the green Share Screen icon in the controls bar, then select the window or application that you want to share from the thumbnails shown. Once you’ve made your selection,click on Share.  You students will now be able to see and work with whatever you’ve decided to share. Please note that when you do share your screen, the main controls move to the top of your screen.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54f3b0340f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54f3b0340f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During this training session, we will walk you through every step. We will cover the basics, such as (1. Read it, 2. Read it ) and then provide you with information about updates, additional Zoom training and where you can find support.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6f70b54b39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6f70b54b39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Teachers can annotate ANY shared screen. When sharing a whiteboard, the annotation tools will appear automatically on the sharer’s whiteboard screen. </a:t>
            </a:r>
            <a:endParaRPr/>
          </a:p>
          <a:p>
            <a:pPr marL="0" lvl="0" indent="0" algn="l" rtl="0">
              <a:spcBef>
                <a:spcPts val="0"/>
              </a:spcBef>
              <a:spcAft>
                <a:spcPts val="0"/>
              </a:spcAft>
              <a:buNone/>
            </a:pPr>
            <a:r>
              <a:rPr lang="en-GB"/>
              <a:t>When sharing any other screen, teachers will need to select Annotate from the tools.</a:t>
            </a:r>
            <a:endParaRPr/>
          </a:p>
          <a:p>
            <a:pPr marL="0" lvl="0" indent="0" algn="l" rtl="0">
              <a:spcBef>
                <a:spcPts val="0"/>
              </a:spcBef>
              <a:spcAft>
                <a:spcPts val="0"/>
              </a:spcAft>
              <a:buNone/>
            </a:pPr>
            <a:r>
              <a:rPr lang="en-GB"/>
              <a:t>Please note that sometimes, the tools will be hidden and users will need to move their mouse or track pad over the green sharing bar with ID number for the tool bar to be visible.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16ab2fec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16ab2fec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Students can interact on the shared screens too.  Teachers need to be able to show the students how to open the Annotation Tools. When they are viewing your shared screen, they will click on View Options beside the green screen sharing bar. If you are sharing your screen, you, as the sharer, will see the option to Disable Annotation so the students can no longer write on the screen.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16ab2fec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16ab2fec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From Zoom’s annotation toolbar, you can type and draw on the screen, add arrows or other shapes, erase, change colour and size, as well as undo and redo actions.</a:t>
            </a:r>
            <a:endParaRPr/>
          </a:p>
          <a:p>
            <a:pPr marL="0" lvl="0" indent="0" algn="l" rtl="0">
              <a:spcBef>
                <a:spcPts val="0"/>
              </a:spcBef>
              <a:spcAft>
                <a:spcPts val="0"/>
              </a:spcAft>
              <a:buNone/>
            </a:pPr>
            <a:r>
              <a:rPr lang="en-GB"/>
              <a:t>The tools all have additional options that are visible when you click on them.</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7ca851a95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7ca851a95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Often in the course of a class, a teacher will need to shift from showing a document to sharing a whiteboard. By pausing and resuming your share, you can select the screen to be shared in the background, making the transition seamless for your students. Attempt this only when you have become reasonably comfortable with the sharing feature. It take a little practice, but the steps are all outlined on this and the following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ca851a95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ca851a95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highlight>
                  <a:srgbClr val="FFFF00"/>
                </a:highlight>
              </a:rPr>
              <a:t>Once you have paused your share, choose a new window or application to share, select and then resume share. Your new share will now be visible to your students.</a:t>
            </a:r>
            <a:endParaRPr>
              <a:highlight>
                <a:srgbClr val="FFFF00"/>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f70b54b39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f70b54b39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Something that can throw off the beginner Zoom user is that when you are sharing your screen, your chat and participant list will disappear. Simply drag your mouse or trackpad towards the top of your screen, above the green bar showing your meeting ID, and the controls will reappear. Click on the participants icon again and look for chat in the more section to open it again.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08e4a0ff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08e4a0ff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mentioned earlier, when one is screen sharing, the controls move to the top of the screen. If the controls are in the way of something that you would like to share, simply move them to the bottom. Click on the small arrow on the green screen sharing bar.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08e4a0ff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08e4a0ff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And the controls will move to the bottom instead!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6f70b54b39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6f70b54b39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whiteboard feature allows for the sharer to add pages. To add another whiteboard while sharing, simply click on the tiny add whiteboard icon (circled in red here)  on the bottom right hand corner of the screen. This will add a page and then allow you to easily toggle back and forth between whiteboards.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817a543d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817a543d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Zoom allows you to create, and add students to, break out rooms for individualized group work sessions.  Click on the </a:t>
            </a:r>
            <a:r>
              <a:rPr lang="en-GB" b="1">
                <a:solidFill>
                  <a:schemeClr val="dk1"/>
                </a:solidFill>
              </a:rPr>
              <a:t>Breakout Rooms</a:t>
            </a:r>
            <a:r>
              <a:rPr lang="en-GB">
                <a:solidFill>
                  <a:schemeClr val="dk1"/>
                </a:solidFill>
              </a:rPr>
              <a:t> icon on your control bar and either automatically or manually select the number of rooms you need.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If you need to communicate with your students, you can broadcast to all from the main classroom. Direct communication with individual students, needs to happen in the breakout rooms, which requires a visit.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16ab2fec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16ab2fec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Teachers will have a Zoom link that they will be able to send to students. Students are easily able to use the link to access the meeting/class session. We strongly recommend downloading  the Zoom app. If unable to download the Zoom app, users must access Zoom from Chrome browser.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15f99f21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15f99f21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Students will receive a pop up notification when they have been invited to join a breakout room. They will need to click on Join to enter the room.</a:t>
            </a:r>
            <a:endParaRPr/>
          </a:p>
          <a:p>
            <a:pPr marL="0" lvl="0" indent="0" algn="l" rtl="0">
              <a:spcBef>
                <a:spcPts val="0"/>
              </a:spcBef>
              <a:spcAft>
                <a:spcPts val="0"/>
              </a:spcAft>
              <a:buNone/>
            </a:pPr>
            <a:r>
              <a:rPr lang="en-GB"/>
              <a:t>Within the Breakout Room, they have full access to participant controls.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15f99f215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15f99f215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Students can ask for Help within a breakout room and teachers will receive the notification</a:t>
            </a:r>
            <a:endParaRPr/>
          </a:p>
          <a:p>
            <a:pPr marL="0" lvl="0" indent="0" algn="l" rtl="0">
              <a:spcBef>
                <a:spcPts val="0"/>
              </a:spcBef>
              <a:spcAft>
                <a:spcPts val="0"/>
              </a:spcAft>
              <a:buNone/>
            </a:pPr>
            <a:endParaRPr/>
          </a:p>
          <a:p>
            <a:pPr marL="0" lvl="0" indent="0" algn="l" rtl="0">
              <a:spcBef>
                <a:spcPts val="0"/>
              </a:spcBef>
              <a:spcAft>
                <a:spcPts val="0"/>
              </a:spcAft>
              <a:buNone/>
            </a:pPr>
            <a:r>
              <a:rPr lang="en-GB"/>
              <a:t>Teachers will also see the option to send a broadcast message to students in breakout rooms to communicate to all groups.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815f99f215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815f99f215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While students will always see Leave Breakout Rooms as an option, teachers have the option to End the Breakout Rooms which will give students 1 minute to wrap up before being brought back into the main room.</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6f70b54b39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6f70b54b39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Chromebooks are not fully supported in Zoom, and students who use them will</a:t>
            </a:r>
            <a:br>
              <a:rPr lang="en-GB">
                <a:solidFill>
                  <a:schemeClr val="dk1"/>
                </a:solidFill>
              </a:rPr>
            </a:br>
            <a:r>
              <a:rPr lang="en-GB">
                <a:solidFill>
                  <a:schemeClr val="dk1"/>
                </a:solidFill>
              </a:rPr>
              <a:t>not be able to access the annotation tools during screen sharing.</a:t>
            </a:r>
            <a:endParaRPr>
              <a:solidFill>
                <a:schemeClr val="dk1"/>
              </a:solidFill>
            </a:endParaRPr>
          </a:p>
          <a:p>
            <a:pPr marL="0" lvl="0" indent="0" algn="l" rtl="0">
              <a:lnSpc>
                <a:spcPct val="115000"/>
              </a:lnSpc>
              <a:spcBef>
                <a:spcPts val="1600"/>
              </a:spcBef>
              <a:spcAft>
                <a:spcPts val="0"/>
              </a:spcAft>
              <a:buNone/>
            </a:pPr>
            <a:r>
              <a:rPr lang="en-GB">
                <a:solidFill>
                  <a:schemeClr val="dk1"/>
                </a:solidFill>
              </a:rPr>
              <a:t>Should you have a student who logs in using a Chromebook, they will have to use audio or chat to share their steps/answers when they can't annotate on the board. They can also *share* their scanned work, even if they cannot annotate the screen. </a:t>
            </a:r>
            <a:endParaRPr>
              <a:solidFill>
                <a:schemeClr val="dk1"/>
              </a:solidFill>
            </a:endParaRPr>
          </a:p>
          <a:p>
            <a:pPr marL="0" lvl="0" indent="0" algn="l" rtl="0">
              <a:lnSpc>
                <a:spcPct val="115000"/>
              </a:lnSpc>
              <a:spcBef>
                <a:spcPts val="1600"/>
              </a:spcBef>
              <a:spcAft>
                <a:spcPts val="0"/>
              </a:spcAft>
              <a:buNone/>
            </a:pPr>
            <a:r>
              <a:rPr lang="en-GB">
                <a:solidFill>
                  <a:schemeClr val="dk1"/>
                </a:solidFill>
                <a:highlight>
                  <a:srgbClr val="FFFF00"/>
                </a:highlight>
              </a:rPr>
              <a:t>We strongly encourage students to download the Zoom app to their</a:t>
            </a:r>
            <a:br>
              <a:rPr lang="en-GB">
                <a:solidFill>
                  <a:schemeClr val="dk1"/>
                </a:solidFill>
                <a:highlight>
                  <a:srgbClr val="FFFF00"/>
                </a:highlight>
              </a:rPr>
            </a:br>
            <a:r>
              <a:rPr lang="en-GB">
                <a:solidFill>
                  <a:schemeClr val="dk1"/>
                </a:solidFill>
                <a:highlight>
                  <a:srgbClr val="FFFF00"/>
                </a:highlight>
              </a:rPr>
              <a:t>Computer (PC/Mac) or iPad. Even though smart phones have relatively small screens, if that is the only device available, students can also download Zoom apps for iPhones or Android. </a:t>
            </a:r>
            <a:endParaRPr>
              <a:solidFill>
                <a:schemeClr val="dk1"/>
              </a:solidFill>
              <a:highlight>
                <a:srgbClr val="FFFF00"/>
              </a:highlight>
            </a:endParaRPr>
          </a:p>
          <a:p>
            <a:pPr marL="457200" lvl="0" indent="0" algn="l" rtl="0">
              <a:lnSpc>
                <a:spcPct val="115000"/>
              </a:lnSpc>
              <a:spcBef>
                <a:spcPts val="1600"/>
              </a:spcBef>
              <a:spcAft>
                <a:spcPts val="160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2520169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2520169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Zoom regularly updates features, so please update when prompted.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0969c60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0969c60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More training videos are available at support.zoom.us . Here are some helpful tutorials as you start to familiarize yourself with Zoom.</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0969c605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50969c605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0969c605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0969c605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If a participant clicks on a Zoom meeting link and the teacher has not yet arrived, the student cannot enter the space. Students will know that they are in the right place, though, with this default message that will list the teacher’s name.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4f3b0340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4f3b0340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When you first connect in Zoom, your students will see the following should you not be sharing anything on the screen. Please always prompt them to join audio as it is always off by default.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4f08712c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4f08712c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 both teachers and students, Zoom controls will appear along the bottom of the screen at the beginning of the session. By default, microphones are muted. If microphones and webcams are both closed, a diagonal red line will appear over them. To begin speaking to your class, make sure that your microphone icon appears as above without a red line. The microphone icon will show some green in it when you start speaking.</a:t>
            </a:r>
            <a:endParaRPr/>
          </a:p>
          <a:p>
            <a:pPr marL="0" lvl="0" indent="0" algn="l" rtl="0">
              <a:spcBef>
                <a:spcPts val="0"/>
              </a:spcBef>
              <a:spcAft>
                <a:spcPts val="0"/>
              </a:spcAft>
              <a:buNone/>
            </a:pPr>
            <a:r>
              <a:rPr lang="en-GB"/>
              <a:t>The video icon stops and starts your webcam video. Webcam is optional for teachers, but it may be comforting for your students to see your face at the beginning of the session. We don’t recommend that all students turn on their webcams during the entire class session, as connection may be impacted for some due to bandwidth use. However, students can turn on webcams one at a time for presentations, for example, or to say goodbye to everyone at the end of class.</a:t>
            </a:r>
            <a:endParaRPr/>
          </a:p>
          <a:p>
            <a:pPr marL="0" lvl="0" indent="0" algn="l" rtl="0">
              <a:spcBef>
                <a:spcPts val="0"/>
              </a:spcBef>
              <a:spcAft>
                <a:spcPts val="0"/>
              </a:spcAft>
              <a:buNone/>
            </a:pPr>
            <a:r>
              <a:rPr lang="en-GB"/>
              <a:t>The invite icon allows you to access the link for your Zoom meeting so that you can share it as needed with students.</a:t>
            </a:r>
            <a:endParaRPr/>
          </a:p>
          <a:p>
            <a:pPr marL="0" lvl="0" indent="0" algn="l" rtl="0">
              <a:spcBef>
                <a:spcPts val="0"/>
              </a:spcBef>
              <a:spcAft>
                <a:spcPts val="0"/>
              </a:spcAft>
              <a:buNone/>
            </a:pPr>
            <a:r>
              <a:rPr lang="en-GB"/>
              <a:t>We will explore the next three controls, Participants, Share, Chat in detail later in the presentation.</a:t>
            </a:r>
            <a:endParaRPr/>
          </a:p>
          <a:p>
            <a:pPr marL="0" lvl="0" indent="0" algn="l" rtl="0">
              <a:spcBef>
                <a:spcPts val="0"/>
              </a:spcBef>
              <a:spcAft>
                <a:spcPts val="0"/>
              </a:spcAft>
              <a:buNone/>
            </a:pPr>
            <a:r>
              <a:rPr lang="en-GB"/>
              <a:t>We do not recommend that you record sessions, but if you do, the video file will save to your computer.</a:t>
            </a:r>
            <a:endParaRPr/>
          </a:p>
          <a:p>
            <a:pPr marL="0" lvl="0" indent="0" algn="l" rtl="0">
              <a:spcBef>
                <a:spcPts val="0"/>
              </a:spcBef>
              <a:spcAft>
                <a:spcPts val="0"/>
              </a:spcAft>
              <a:buNone/>
            </a:pPr>
            <a:r>
              <a:rPr lang="en-GB"/>
              <a:t>Leave meeting is the student control to log out of the Zoom meeting. For teachers, the option will read End Meeting, which allows teachers to end the meeting for all participants.</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15f99f21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15f99f21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Audio in Zoom is muted by default. You will need to prompt your students to select the audio option that is connected to their computer and then to unmute themselves by clicking on the red line over the microphone icon.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0a684cea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0a684cea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When students are adjusting to the platform, a common issue is that the student cannot hear or speak. Please note that this issue will be resolved in most cases with one of the two tips here. 1 - For the optimum Zoom experience, participants should use the Zoom app/client, not follow the option they see on login to “join with Browser”. If they are unable to download the app, then they MUST use the Chrome browser when accessing Zoom. 2 - The student must Join Audio to both hear and speak. They will need to click on Join Audio to make sure that their microphone is connected. Some students will not be comfortable speaking online, but they will still need to have joined audio, even if they are always muted and only listening. Chat, which will be described in upcoming slides, may be a preferred option for those students.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4f08712cb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4f08712cb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From the main control bar you can access the participants list and chat.  A good rule of thumb is to click on these to pop them out, in order to see them at all times. Your students should be encouraged to do the same.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9;p1"/>
          <p:cNvPicPr preferRelativeResize="0"/>
          <p:nvPr/>
        </p:nvPicPr>
        <p:blipFill>
          <a:blip r:embed="rId13">
            <a:alphaModFix/>
          </a:blip>
          <a:stretch>
            <a:fillRect/>
          </a:stretch>
        </p:blipFill>
        <p:spPr>
          <a:xfrm>
            <a:off x="152400" y="4721275"/>
            <a:ext cx="8722499" cy="269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42.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2.png"/><Relationship Id="rId5" Type="http://schemas.openxmlformats.org/officeDocument/2006/relationships/hyperlink" Target="https://support.zoom.us/hc/en-us/articles/201362233-Where-Do-I-Download-The-Latest-Version-"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hyperlink" Target="https://support.zoom.us/hc/en-us/articles/202920879-Capture-Screen-Send-Picture-File-Transfer-Chat-Reaction" TargetMode="External"/><Relationship Id="rId3" Type="http://schemas.openxmlformats.org/officeDocument/2006/relationships/slideLayout" Target="../slideLayouts/slideLayout3.xml"/><Relationship Id="rId7" Type="http://schemas.openxmlformats.org/officeDocument/2006/relationships/hyperlink" Target="https://support.zoom.us/hc/en-us/articles/115005706806-Annotation-as-a-Viewer" TargetMode="Externa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hyperlink" Target="https://support.zoom.us/hc/en-us/articles/205677665-Share-a-Whiteboard" TargetMode="External"/><Relationship Id="rId5" Type="http://schemas.openxmlformats.org/officeDocument/2006/relationships/hyperlink" Target="https://support.zoom.us/hc/en-us/articles/201362603-Host-Controls-in-a-Meeting" TargetMode="External"/><Relationship Id="rId4" Type="http://schemas.openxmlformats.org/officeDocument/2006/relationships/notesSlide" Target="../notesSlides/notesSlide35.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hyperlink" Target="https://support.zoom.us/hc/en-us/articles/201362473-How-Do-I-Record-A-Meeting-"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2" name="slid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33067" y="4481179"/>
            <a:ext cx="266247" cy="266247"/>
          </a:xfrm>
          <a:prstGeom prst="rect">
            <a:avLst/>
          </a:prstGeom>
        </p:spPr>
      </p:pic>
      <p:pic>
        <p:nvPicPr>
          <p:cNvPr id="55" name="Google Shape;55;p13"/>
          <p:cNvPicPr preferRelativeResize="0"/>
          <p:nvPr/>
        </p:nvPicPr>
        <p:blipFill rotWithShape="1">
          <a:blip r:embed="rId6">
            <a:alphaModFix/>
          </a:blip>
          <a:srcRect b="-16890"/>
          <a:stretch/>
        </p:blipFill>
        <p:spPr>
          <a:xfrm>
            <a:off x="6635975" y="3580000"/>
            <a:ext cx="1431875" cy="1431875"/>
          </a:xfrm>
          <a:prstGeom prst="rect">
            <a:avLst/>
          </a:prstGeom>
          <a:noFill/>
          <a:ln>
            <a:noFill/>
          </a:ln>
        </p:spPr>
      </p:pic>
      <p:sp>
        <p:nvSpPr>
          <p:cNvPr id="56" name="Google Shape;56;p13"/>
          <p:cNvSpPr txBox="1">
            <a:spLocks noGrp="1"/>
          </p:cNvSpPr>
          <p:nvPr>
            <p:ph type="title" idx="4294967295"/>
          </p:nvPr>
        </p:nvSpPr>
        <p:spPr>
          <a:xfrm>
            <a:off x="1034350" y="438950"/>
            <a:ext cx="6229500" cy="51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p>
          <a:p>
            <a:pPr marL="0" lvl="0" indent="0" algn="l" rtl="0">
              <a:spcBef>
                <a:spcPts val="0"/>
              </a:spcBef>
              <a:spcAft>
                <a:spcPts val="0"/>
              </a:spcAft>
              <a:buNone/>
            </a:pPr>
            <a:endParaRPr sz="2400"/>
          </a:p>
        </p:txBody>
      </p:sp>
      <p:pic>
        <p:nvPicPr>
          <p:cNvPr id="57" name="Google Shape;57;p13"/>
          <p:cNvPicPr preferRelativeResize="0"/>
          <p:nvPr/>
        </p:nvPicPr>
        <p:blipFill rotWithShape="1">
          <a:blip r:embed="rId7">
            <a:alphaModFix/>
          </a:blip>
          <a:srcRect l="19691" t="7680"/>
          <a:stretch/>
        </p:blipFill>
        <p:spPr>
          <a:xfrm>
            <a:off x="0" y="0"/>
            <a:ext cx="5670075" cy="4810099"/>
          </a:xfrm>
          <a:prstGeom prst="rect">
            <a:avLst/>
          </a:prstGeom>
          <a:noFill/>
          <a:ln>
            <a:noFill/>
          </a:ln>
        </p:spPr>
      </p:pic>
      <p:pic>
        <p:nvPicPr>
          <p:cNvPr id="58" name="Google Shape;58;p13"/>
          <p:cNvPicPr preferRelativeResize="0"/>
          <p:nvPr/>
        </p:nvPicPr>
        <p:blipFill>
          <a:blip r:embed="rId8">
            <a:alphaModFix/>
          </a:blip>
          <a:stretch>
            <a:fillRect/>
          </a:stretch>
        </p:blipFill>
        <p:spPr>
          <a:xfrm>
            <a:off x="5670075" y="0"/>
            <a:ext cx="3465725" cy="510900"/>
          </a:xfrm>
          <a:prstGeom prst="rect">
            <a:avLst/>
          </a:prstGeom>
          <a:noFill/>
          <a:ln>
            <a:noFill/>
          </a:ln>
        </p:spPr>
      </p:pic>
      <p:sp>
        <p:nvSpPr>
          <p:cNvPr id="59" name="Google Shape;59;p13"/>
          <p:cNvSpPr txBox="1"/>
          <p:nvPr/>
        </p:nvSpPr>
        <p:spPr>
          <a:xfrm>
            <a:off x="6130825" y="1090750"/>
            <a:ext cx="2679900" cy="279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a:t>Zoom </a:t>
            </a:r>
            <a:endParaRPr sz="4800"/>
          </a:p>
          <a:p>
            <a:pPr marL="0" lvl="0" indent="0" algn="l" rtl="0">
              <a:spcBef>
                <a:spcPts val="0"/>
              </a:spcBef>
              <a:spcAft>
                <a:spcPts val="0"/>
              </a:spcAft>
              <a:buNone/>
            </a:pPr>
            <a:r>
              <a:rPr lang="en-GB" sz="4800"/>
              <a:t>Teacher </a:t>
            </a:r>
            <a:endParaRPr sz="4800"/>
          </a:p>
          <a:p>
            <a:pPr marL="0" lvl="0" indent="0" algn="l" rtl="0">
              <a:spcBef>
                <a:spcPts val="0"/>
              </a:spcBef>
              <a:spcAft>
                <a:spcPts val="0"/>
              </a:spcAft>
              <a:buNone/>
            </a:pPr>
            <a:r>
              <a:rPr lang="en-GB" sz="4800"/>
              <a:t>Training</a:t>
            </a:r>
            <a:endParaRPr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Participant List</a:t>
            </a:r>
            <a:endParaRPr sz="2400"/>
          </a:p>
        </p:txBody>
      </p:sp>
      <p:sp>
        <p:nvSpPr>
          <p:cNvPr id="144" name="Google Shape;144;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Clr>
                <a:schemeClr val="dk1"/>
              </a:buClr>
              <a:buSzPts val="1100"/>
              <a:buFont typeface="Arial"/>
              <a:buNone/>
            </a:pPr>
            <a:r>
              <a:rPr lang="en-GB" sz="1400">
                <a:solidFill>
                  <a:schemeClr val="dk1"/>
                </a:solidFill>
              </a:rPr>
              <a:t>The </a:t>
            </a:r>
            <a:r>
              <a:rPr lang="en-GB" sz="1400" b="1">
                <a:solidFill>
                  <a:schemeClr val="dk1"/>
                </a:solidFill>
              </a:rPr>
              <a:t>Participant List</a:t>
            </a:r>
            <a:r>
              <a:rPr lang="en-GB" sz="1400">
                <a:solidFill>
                  <a:schemeClr val="dk1"/>
                </a:solidFill>
              </a:rPr>
              <a:t> also gives you access to these options:</a:t>
            </a:r>
            <a:endParaRPr sz="1400">
              <a:solidFill>
                <a:schemeClr val="dk1"/>
              </a:solidFill>
            </a:endParaRPr>
          </a:p>
          <a:p>
            <a:pPr marL="787400" marR="139700" lvl="0" indent="-317500" algn="l" rtl="0">
              <a:spcBef>
                <a:spcPts val="800"/>
              </a:spcBef>
              <a:spcAft>
                <a:spcPts val="0"/>
              </a:spcAft>
              <a:buClr>
                <a:schemeClr val="dk1"/>
              </a:buClr>
              <a:buSzPts val="1400"/>
              <a:buChar char="●"/>
            </a:pPr>
            <a:r>
              <a:rPr lang="en-GB" sz="1400">
                <a:solidFill>
                  <a:schemeClr val="dk1"/>
                </a:solidFill>
              </a:rPr>
              <a:t>Rename: Hover over your name to change how it is displayed to other participants. </a:t>
            </a:r>
            <a:r>
              <a:rPr lang="en-GB" sz="1400" b="1">
                <a:solidFill>
                  <a:schemeClr val="dk1"/>
                </a:solidFill>
              </a:rPr>
              <a:t>Please stick to your name.</a:t>
            </a:r>
            <a:endParaRPr sz="1400" b="1">
              <a:solidFill>
                <a:schemeClr val="dk1"/>
              </a:solidFill>
            </a:endParaRPr>
          </a:p>
          <a:p>
            <a:pPr marL="787400" marR="139700" lvl="0" indent="-317500" algn="l" rtl="0">
              <a:spcBef>
                <a:spcPts val="0"/>
              </a:spcBef>
              <a:spcAft>
                <a:spcPts val="0"/>
              </a:spcAft>
              <a:buClr>
                <a:schemeClr val="dk1"/>
              </a:buClr>
              <a:buSzPts val="1400"/>
              <a:buChar char="●"/>
            </a:pPr>
            <a:r>
              <a:rPr lang="en-GB" sz="1400">
                <a:solidFill>
                  <a:schemeClr val="dk1"/>
                </a:solidFill>
              </a:rPr>
              <a:t>Non-verbal feedback icons: Places an icon beside your name to quickly notify the host. For example, </a:t>
            </a:r>
            <a:r>
              <a:rPr lang="en-GB" sz="1400" b="1">
                <a:solidFill>
                  <a:schemeClr val="dk1"/>
                </a:solidFill>
              </a:rPr>
              <a:t>Raise Hand</a:t>
            </a:r>
            <a:r>
              <a:rPr lang="en-GB" sz="1400">
                <a:solidFill>
                  <a:schemeClr val="dk1"/>
                </a:solidFill>
              </a:rPr>
              <a:t> places the raise hand icon beside your name and simulates a hand raise.</a:t>
            </a:r>
            <a:endParaRPr sz="1400">
              <a:solidFill>
                <a:schemeClr val="dk1"/>
              </a:solidFill>
            </a:endParaRPr>
          </a:p>
          <a:p>
            <a:pPr marL="0" lvl="0" indent="0" algn="l" rtl="0">
              <a:spcBef>
                <a:spcPts val="800"/>
              </a:spcBef>
              <a:spcAft>
                <a:spcPts val="0"/>
              </a:spcAft>
              <a:buNone/>
            </a:pPr>
            <a:endParaRPr sz="1400">
              <a:solidFill>
                <a:srgbClr val="000000"/>
              </a:solidFill>
            </a:endParaRPr>
          </a:p>
          <a:p>
            <a:pPr marL="0" lvl="0" indent="0" algn="l" rtl="0">
              <a:spcBef>
                <a:spcPts val="1600"/>
              </a:spcBef>
              <a:spcAft>
                <a:spcPts val="0"/>
              </a:spcAft>
              <a:buNone/>
            </a:pPr>
            <a:endParaRPr sz="1400">
              <a:solidFill>
                <a:srgbClr val="000000"/>
              </a:solidFill>
              <a:highlight>
                <a:srgbClr val="00FF00"/>
              </a:highlight>
            </a:endParaRPr>
          </a:p>
          <a:p>
            <a:pPr marL="0" lvl="0" indent="0" algn="l" rtl="0">
              <a:spcBef>
                <a:spcPts val="1600"/>
              </a:spcBef>
              <a:spcAft>
                <a:spcPts val="1600"/>
              </a:spcAft>
              <a:buNone/>
            </a:pPr>
            <a:r>
              <a:rPr lang="en-GB" sz="1050">
                <a:solidFill>
                  <a:srgbClr val="074D70"/>
                </a:solidFill>
                <a:highlight>
                  <a:srgbClr val="FAFAFA"/>
                </a:highlight>
              </a:rPr>
              <a:t> </a:t>
            </a:r>
            <a:endParaRPr/>
          </a:p>
        </p:txBody>
      </p:sp>
      <p:pic>
        <p:nvPicPr>
          <p:cNvPr id="145" name="Google Shape;145;p22"/>
          <p:cNvPicPr preferRelativeResize="0"/>
          <p:nvPr/>
        </p:nvPicPr>
        <p:blipFill>
          <a:blip r:embed="rId5">
            <a:alphaModFix/>
          </a:blip>
          <a:stretch>
            <a:fillRect/>
          </a:stretch>
        </p:blipFill>
        <p:spPr>
          <a:xfrm>
            <a:off x="372125" y="1152475"/>
            <a:ext cx="8227775" cy="375600"/>
          </a:xfrm>
          <a:prstGeom prst="rect">
            <a:avLst/>
          </a:prstGeom>
          <a:noFill/>
          <a:ln>
            <a:noFill/>
          </a:ln>
        </p:spPr>
      </p:pic>
      <p:sp>
        <p:nvSpPr>
          <p:cNvPr id="146" name="Google Shape;146;p22"/>
          <p:cNvSpPr/>
          <p:nvPr/>
        </p:nvSpPr>
        <p:spPr>
          <a:xfrm>
            <a:off x="3803425" y="1090526"/>
            <a:ext cx="672300" cy="57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 name="Google Shape;147;p22"/>
          <p:cNvPicPr preferRelativeResize="0"/>
          <p:nvPr/>
        </p:nvPicPr>
        <p:blipFill>
          <a:blip r:embed="rId6">
            <a:alphaModFix/>
          </a:blip>
          <a:stretch>
            <a:fillRect/>
          </a:stretch>
        </p:blipFill>
        <p:spPr>
          <a:xfrm>
            <a:off x="2153300" y="3190950"/>
            <a:ext cx="4323725" cy="1529400"/>
          </a:xfrm>
          <a:prstGeom prst="rect">
            <a:avLst/>
          </a:prstGeom>
          <a:noFill/>
          <a:ln>
            <a:noFill/>
          </a:ln>
          <a:effectLst>
            <a:outerShdw blurRad="57150" dist="19050" dir="5400000" algn="bl" rotWithShape="0">
              <a:srgbClr val="000000">
                <a:alpha val="50000"/>
              </a:srgbClr>
            </a:outerShdw>
          </a:effectLst>
        </p:spPr>
      </p:pic>
      <p:pic>
        <p:nvPicPr>
          <p:cNvPr id="2" name="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625" y="4081512"/>
            <a:ext cx="487363" cy="487363"/>
          </a:xfrm>
          <a:prstGeom prst="rect">
            <a:avLst/>
          </a:prstGeom>
        </p:spPr>
      </p:pic>
      <p:sp>
        <p:nvSpPr>
          <p:cNvPr id="8" name="TextBox 7"/>
          <p:cNvSpPr txBox="1"/>
          <p:nvPr/>
        </p:nvSpPr>
        <p:spPr>
          <a:xfrm>
            <a:off x="8264272" y="4094955"/>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Participant List Controls</a:t>
            </a:r>
            <a:endParaRPr sz="2400"/>
          </a:p>
        </p:txBody>
      </p:sp>
      <p:sp>
        <p:nvSpPr>
          <p:cNvPr id="154" name="Google Shape;154;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400">
                <a:solidFill>
                  <a:srgbClr val="000000"/>
                </a:solidFill>
              </a:rPr>
              <a:t>Teachers/students can rename themselves.</a:t>
            </a:r>
            <a:endParaRPr sz="1400">
              <a:solidFill>
                <a:srgbClr val="000000"/>
              </a:solidFill>
            </a:endParaRPr>
          </a:p>
        </p:txBody>
      </p:sp>
      <p:pic>
        <p:nvPicPr>
          <p:cNvPr id="155" name="Google Shape;155;p23"/>
          <p:cNvPicPr preferRelativeResize="0"/>
          <p:nvPr/>
        </p:nvPicPr>
        <p:blipFill>
          <a:blip r:embed="rId5">
            <a:alphaModFix/>
          </a:blip>
          <a:stretch>
            <a:fillRect/>
          </a:stretch>
        </p:blipFill>
        <p:spPr>
          <a:xfrm>
            <a:off x="386350" y="1534875"/>
            <a:ext cx="2904750" cy="3034000"/>
          </a:xfrm>
          <a:prstGeom prst="rect">
            <a:avLst/>
          </a:prstGeom>
          <a:noFill/>
          <a:ln>
            <a:noFill/>
          </a:ln>
        </p:spPr>
      </p:pic>
      <p:pic>
        <p:nvPicPr>
          <p:cNvPr id="156" name="Google Shape;156;p23"/>
          <p:cNvPicPr preferRelativeResize="0"/>
          <p:nvPr/>
        </p:nvPicPr>
        <p:blipFill>
          <a:blip r:embed="rId6">
            <a:alphaModFix/>
          </a:blip>
          <a:stretch>
            <a:fillRect/>
          </a:stretch>
        </p:blipFill>
        <p:spPr>
          <a:xfrm>
            <a:off x="4560172" y="749472"/>
            <a:ext cx="3733025" cy="2920600"/>
          </a:xfrm>
          <a:prstGeom prst="rect">
            <a:avLst/>
          </a:prstGeom>
          <a:noFill/>
          <a:ln>
            <a:noFill/>
          </a:ln>
          <a:effectLst>
            <a:outerShdw blurRad="57150" dist="19050" dir="5400000" algn="bl" rotWithShape="0">
              <a:srgbClr val="000000">
                <a:alpha val="50000"/>
              </a:srgbClr>
            </a:outerShdw>
          </a:effectLst>
        </p:spPr>
      </p:pic>
      <p:sp>
        <p:nvSpPr>
          <p:cNvPr id="157" name="Google Shape;157;p23"/>
          <p:cNvSpPr/>
          <p:nvPr/>
        </p:nvSpPr>
        <p:spPr>
          <a:xfrm>
            <a:off x="6653375" y="1859875"/>
            <a:ext cx="663600" cy="182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txBox="1"/>
          <p:nvPr/>
        </p:nvSpPr>
        <p:spPr>
          <a:xfrm>
            <a:off x="4572000" y="3899125"/>
            <a:ext cx="4562700" cy="5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Teachers can rename a student, remove, or put in waiting room.</a:t>
            </a:r>
            <a:endParaRPr/>
          </a:p>
        </p:txBody>
      </p:sp>
      <p:pic>
        <p:nvPicPr>
          <p:cNvPr id="2" name="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9587" y="4245890"/>
            <a:ext cx="487363" cy="487363"/>
          </a:xfrm>
          <a:prstGeom prst="rect">
            <a:avLst/>
          </a:prstGeom>
        </p:spPr>
      </p:pic>
      <p:sp>
        <p:nvSpPr>
          <p:cNvPr id="9" name="TextBox 8"/>
          <p:cNvSpPr txBox="1"/>
          <p:nvPr/>
        </p:nvSpPr>
        <p:spPr>
          <a:xfrm>
            <a:off x="8293197" y="4221056"/>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End of Session and student does not leave?</a:t>
            </a:r>
            <a:endParaRPr sz="2400"/>
          </a:p>
        </p:txBody>
      </p:sp>
      <p:sp>
        <p:nvSpPr>
          <p:cNvPr id="165" name="Google Shape;165;p24"/>
          <p:cNvSpPr txBox="1">
            <a:spLocks noGrp="1"/>
          </p:cNvSpPr>
          <p:nvPr>
            <p:ph type="body" idx="1"/>
          </p:nvPr>
        </p:nvSpPr>
        <p:spPr>
          <a:xfrm>
            <a:off x="4399850" y="1142475"/>
            <a:ext cx="4472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rPr>
              <a:t>1. Tell student that the appointment time is up and tell them how to leave.</a:t>
            </a:r>
            <a:endParaRPr sz="1400">
              <a:solidFill>
                <a:srgbClr val="000000"/>
              </a:solidFill>
            </a:endParaRPr>
          </a:p>
          <a:p>
            <a:pPr marL="457200" lvl="0" indent="-317500" algn="l" rtl="0">
              <a:spcBef>
                <a:spcPts val="1600"/>
              </a:spcBef>
              <a:spcAft>
                <a:spcPts val="0"/>
              </a:spcAft>
              <a:buClr>
                <a:srgbClr val="000000"/>
              </a:buClr>
              <a:buSzPts val="1400"/>
              <a:buChar char="-"/>
            </a:pPr>
            <a:r>
              <a:rPr lang="en-GB" sz="1400" b="1">
                <a:solidFill>
                  <a:srgbClr val="000000"/>
                </a:solidFill>
              </a:rPr>
              <a:t>Leave Meeting in bottom right.</a:t>
            </a:r>
            <a:endParaRPr sz="1400" b="1">
              <a:solidFill>
                <a:srgbClr val="000000"/>
              </a:solidFill>
            </a:endParaRPr>
          </a:p>
          <a:p>
            <a:pPr marL="0" lvl="0" indent="0" algn="l" rtl="0">
              <a:spcBef>
                <a:spcPts val="1600"/>
              </a:spcBef>
              <a:spcAft>
                <a:spcPts val="0"/>
              </a:spcAft>
              <a:buNone/>
            </a:pPr>
            <a:r>
              <a:rPr lang="en-GB" sz="1400">
                <a:solidFill>
                  <a:srgbClr val="000000"/>
                </a:solidFill>
              </a:rPr>
              <a:t>2. If student does not leave and another student is waiting, from the drop down beside the student’s name, select </a:t>
            </a:r>
            <a:r>
              <a:rPr lang="en-GB" sz="1400" b="1">
                <a:solidFill>
                  <a:srgbClr val="000000"/>
                </a:solidFill>
              </a:rPr>
              <a:t>Put in Waiting Room or Remove.</a:t>
            </a:r>
            <a:endParaRPr sz="1400" b="1">
              <a:solidFill>
                <a:srgbClr val="000000"/>
              </a:solidFill>
            </a:endParaRPr>
          </a:p>
          <a:p>
            <a:pPr marL="0" lvl="0" indent="0" algn="l" rtl="0">
              <a:spcBef>
                <a:spcPts val="1600"/>
              </a:spcBef>
              <a:spcAft>
                <a:spcPts val="1600"/>
              </a:spcAft>
              <a:buNone/>
            </a:pPr>
            <a:endParaRPr sz="1200"/>
          </a:p>
        </p:txBody>
      </p:sp>
      <p:pic>
        <p:nvPicPr>
          <p:cNvPr id="166" name="Google Shape;166;p24"/>
          <p:cNvPicPr preferRelativeResize="0"/>
          <p:nvPr/>
        </p:nvPicPr>
        <p:blipFill>
          <a:blip r:embed="rId5">
            <a:alphaModFix/>
          </a:blip>
          <a:stretch>
            <a:fillRect/>
          </a:stretch>
        </p:blipFill>
        <p:spPr>
          <a:xfrm>
            <a:off x="427847" y="1204472"/>
            <a:ext cx="3733025" cy="2920600"/>
          </a:xfrm>
          <a:prstGeom prst="rect">
            <a:avLst/>
          </a:prstGeom>
          <a:noFill/>
          <a:ln>
            <a:noFill/>
          </a:ln>
          <a:effectLst>
            <a:outerShdw blurRad="57150" dist="19050" dir="5400000" algn="bl" rotWithShape="0">
              <a:srgbClr val="000000">
                <a:alpha val="50000"/>
              </a:srgbClr>
            </a:outerShdw>
          </a:effectLst>
        </p:spPr>
      </p:pic>
      <p:sp>
        <p:nvSpPr>
          <p:cNvPr id="167" name="Google Shape;167;p24"/>
          <p:cNvSpPr/>
          <p:nvPr/>
        </p:nvSpPr>
        <p:spPr>
          <a:xfrm>
            <a:off x="2520100" y="2406500"/>
            <a:ext cx="1105200" cy="299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8154" y="4315193"/>
            <a:ext cx="487363" cy="487363"/>
          </a:xfrm>
          <a:prstGeom prst="rect">
            <a:avLst/>
          </a:prstGeom>
        </p:spPr>
      </p:pic>
      <p:sp>
        <p:nvSpPr>
          <p:cNvPr id="7" name="TextBox 6"/>
          <p:cNvSpPr txBox="1"/>
          <p:nvPr/>
        </p:nvSpPr>
        <p:spPr>
          <a:xfrm>
            <a:off x="8268154" y="4269977"/>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Admitting a student (Teacher view)</a:t>
            </a:r>
            <a:endParaRPr sz="2400"/>
          </a:p>
          <a:p>
            <a:pPr marL="0" lvl="0" indent="0" algn="l" rtl="0">
              <a:spcBef>
                <a:spcPts val="0"/>
              </a:spcBef>
              <a:spcAft>
                <a:spcPts val="0"/>
              </a:spcAft>
              <a:buNone/>
            </a:pPr>
            <a:endParaRPr sz="2400"/>
          </a:p>
        </p:txBody>
      </p:sp>
      <p:sp>
        <p:nvSpPr>
          <p:cNvPr id="174" name="Google Shape;174;p25"/>
          <p:cNvSpPr txBox="1">
            <a:spLocks noGrp="1"/>
          </p:cNvSpPr>
          <p:nvPr>
            <p:ph type="body" idx="1"/>
          </p:nvPr>
        </p:nvSpPr>
        <p:spPr>
          <a:xfrm>
            <a:off x="1647750" y="3939250"/>
            <a:ext cx="5848500" cy="85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highlight>
                  <a:srgbClr val="FFFF00"/>
                </a:highlight>
              </a:rPr>
              <a:t>You will hear a chime notification when a student enters the waiting room. You can admit students one at a time, or wait until closer to class time and Admit All for a larger group.</a:t>
            </a:r>
            <a:endParaRPr sz="1400">
              <a:solidFill>
                <a:schemeClr val="dk1"/>
              </a:solidFill>
              <a:highlight>
                <a:srgbClr val="FFFF00"/>
              </a:highlight>
            </a:endParaRPr>
          </a:p>
          <a:p>
            <a:pPr marL="0" lvl="0" indent="0" algn="l" rtl="0">
              <a:spcBef>
                <a:spcPts val="1600"/>
              </a:spcBef>
              <a:spcAft>
                <a:spcPts val="1600"/>
              </a:spcAft>
              <a:buNone/>
            </a:pPr>
            <a:r>
              <a:rPr lang="en-GB" sz="1400">
                <a:solidFill>
                  <a:srgbClr val="000000"/>
                </a:solidFill>
                <a:highlight>
                  <a:srgbClr val="FFFF00"/>
                </a:highlight>
              </a:rPr>
              <a:t>                                          </a:t>
            </a:r>
            <a:endParaRPr sz="1400">
              <a:solidFill>
                <a:srgbClr val="000000"/>
              </a:solidFill>
              <a:highlight>
                <a:srgbClr val="FFFF00"/>
              </a:highlight>
            </a:endParaRPr>
          </a:p>
        </p:txBody>
      </p:sp>
      <p:pic>
        <p:nvPicPr>
          <p:cNvPr id="175" name="Google Shape;175;p25"/>
          <p:cNvPicPr preferRelativeResize="0"/>
          <p:nvPr/>
        </p:nvPicPr>
        <p:blipFill>
          <a:blip r:embed="rId5">
            <a:alphaModFix/>
          </a:blip>
          <a:stretch>
            <a:fillRect/>
          </a:stretch>
        </p:blipFill>
        <p:spPr>
          <a:xfrm>
            <a:off x="1647825" y="1093925"/>
            <a:ext cx="5611375" cy="2769125"/>
          </a:xfrm>
          <a:prstGeom prst="rect">
            <a:avLst/>
          </a:prstGeom>
          <a:noFill/>
          <a:ln>
            <a:noFill/>
          </a:ln>
          <a:effectLst>
            <a:outerShdw blurRad="57150" dist="19050" dir="5400000" algn="bl" rotWithShape="0">
              <a:srgbClr val="000000">
                <a:alpha val="50000"/>
              </a:srgbClr>
            </a:outerShdw>
          </a:effectLst>
        </p:spPr>
      </p:pic>
      <p:pic>
        <p:nvPicPr>
          <p:cNvPr id="2" name="slid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4937" y="4054475"/>
            <a:ext cx="487363" cy="487363"/>
          </a:xfrm>
          <a:prstGeom prst="rect">
            <a:avLst/>
          </a:prstGeom>
        </p:spPr>
      </p:pic>
      <p:sp>
        <p:nvSpPr>
          <p:cNvPr id="6" name="TextBox 5"/>
          <p:cNvSpPr txBox="1"/>
          <p:nvPr/>
        </p:nvSpPr>
        <p:spPr>
          <a:xfrm>
            <a:off x="8264272" y="4094955"/>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Chat - Pop it out!</a:t>
            </a:r>
            <a:endParaRPr sz="2400"/>
          </a:p>
        </p:txBody>
      </p:sp>
      <p:sp>
        <p:nvSpPr>
          <p:cNvPr id="182" name="Google Shape;182;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sz="1400">
              <a:solidFill>
                <a:srgbClr val="000000"/>
              </a:solidFill>
            </a:endParaRPr>
          </a:p>
          <a:p>
            <a:pPr marL="0" lvl="0" indent="0" algn="l" rtl="0">
              <a:spcBef>
                <a:spcPts val="1600"/>
              </a:spcBef>
              <a:spcAft>
                <a:spcPts val="0"/>
              </a:spcAft>
              <a:buNone/>
            </a:pPr>
            <a:r>
              <a:rPr lang="en-GB" sz="1400">
                <a:solidFill>
                  <a:srgbClr val="000000"/>
                </a:solidFill>
              </a:rPr>
              <a:t>Click </a:t>
            </a:r>
            <a:r>
              <a:rPr lang="en-GB" sz="1400" b="1">
                <a:solidFill>
                  <a:srgbClr val="000000"/>
                </a:solidFill>
              </a:rPr>
              <a:t>Chat </a:t>
            </a:r>
            <a:r>
              <a:rPr lang="en-GB" sz="1400">
                <a:solidFill>
                  <a:srgbClr val="000000"/>
                </a:solidFill>
              </a:rPr>
              <a:t>in the meeting controls</a:t>
            </a:r>
            <a:r>
              <a:rPr lang="en-GB" sz="1400">
                <a:solidFill>
                  <a:srgbClr val="000000"/>
                </a:solidFill>
                <a:highlight>
                  <a:srgbClr val="FAFAFA"/>
                </a:highlight>
              </a:rPr>
              <a:t> </a:t>
            </a:r>
            <a:endParaRPr sz="1400">
              <a:solidFill>
                <a:srgbClr val="000000"/>
              </a:solidFill>
              <a:highlight>
                <a:srgbClr val="FAFAFA"/>
              </a:highlight>
            </a:endParaRPr>
          </a:p>
          <a:p>
            <a:pPr marL="0" lvl="0" indent="0" algn="l" rtl="0">
              <a:spcBef>
                <a:spcPts val="1600"/>
              </a:spcBef>
              <a:spcAft>
                <a:spcPts val="0"/>
              </a:spcAft>
              <a:buNone/>
            </a:pPr>
            <a:r>
              <a:rPr lang="en-GB" sz="1400">
                <a:solidFill>
                  <a:srgbClr val="000000"/>
                </a:solidFill>
              </a:rPr>
              <a:t>This will open the chat on the right.</a:t>
            </a:r>
            <a:endParaRPr sz="1400">
              <a:solidFill>
                <a:srgbClr val="000000"/>
              </a:solidFill>
            </a:endParaRPr>
          </a:p>
          <a:p>
            <a:pPr marL="0" lvl="0" indent="0" algn="l" rtl="0">
              <a:spcBef>
                <a:spcPts val="1600"/>
              </a:spcBef>
              <a:spcAft>
                <a:spcPts val="0"/>
              </a:spcAft>
              <a:buNone/>
            </a:pPr>
            <a:r>
              <a:rPr lang="en-GB" sz="1400">
                <a:solidFill>
                  <a:srgbClr val="000000"/>
                </a:solidFill>
              </a:rPr>
              <a:t>Chat settings will follow. </a:t>
            </a:r>
            <a:endParaRPr sz="1400">
              <a:solidFill>
                <a:srgbClr val="000000"/>
              </a:solidFill>
            </a:endParaRPr>
          </a:p>
          <a:p>
            <a:pPr marL="0" lvl="0" indent="0" algn="l" rtl="0">
              <a:spcBef>
                <a:spcPts val="1600"/>
              </a:spcBef>
              <a:spcAft>
                <a:spcPts val="0"/>
              </a:spcAft>
              <a:buNone/>
            </a:pPr>
            <a:endParaRPr sz="1400">
              <a:solidFill>
                <a:srgbClr val="000000"/>
              </a:solidFill>
              <a:highlight>
                <a:srgbClr val="00FF00"/>
              </a:highlight>
            </a:endParaRPr>
          </a:p>
          <a:p>
            <a:pPr marL="0" lvl="0" indent="0" algn="l" rtl="0">
              <a:spcBef>
                <a:spcPts val="1600"/>
              </a:spcBef>
              <a:spcAft>
                <a:spcPts val="1600"/>
              </a:spcAft>
              <a:buNone/>
            </a:pPr>
            <a:r>
              <a:rPr lang="en-GB" sz="1050">
                <a:solidFill>
                  <a:srgbClr val="074D70"/>
                </a:solidFill>
                <a:highlight>
                  <a:srgbClr val="FAFAFA"/>
                </a:highlight>
              </a:rPr>
              <a:t> </a:t>
            </a:r>
            <a:endParaRPr/>
          </a:p>
        </p:txBody>
      </p:sp>
      <p:pic>
        <p:nvPicPr>
          <p:cNvPr id="183" name="Google Shape;183;p26"/>
          <p:cNvPicPr preferRelativeResize="0"/>
          <p:nvPr/>
        </p:nvPicPr>
        <p:blipFill>
          <a:blip r:embed="rId5">
            <a:alphaModFix/>
          </a:blip>
          <a:stretch>
            <a:fillRect/>
          </a:stretch>
        </p:blipFill>
        <p:spPr>
          <a:xfrm>
            <a:off x="372125" y="1152475"/>
            <a:ext cx="8227775" cy="375600"/>
          </a:xfrm>
          <a:prstGeom prst="rect">
            <a:avLst/>
          </a:prstGeom>
          <a:noFill/>
          <a:ln>
            <a:noFill/>
          </a:ln>
        </p:spPr>
      </p:pic>
      <p:sp>
        <p:nvSpPr>
          <p:cNvPr id="184" name="Google Shape;184;p26"/>
          <p:cNvSpPr/>
          <p:nvPr/>
        </p:nvSpPr>
        <p:spPr>
          <a:xfrm>
            <a:off x="5091625" y="1087213"/>
            <a:ext cx="648300" cy="499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26"/>
          <p:cNvPicPr preferRelativeResize="0"/>
          <p:nvPr/>
        </p:nvPicPr>
        <p:blipFill>
          <a:blip r:embed="rId6">
            <a:alphaModFix/>
          </a:blip>
          <a:stretch>
            <a:fillRect/>
          </a:stretch>
        </p:blipFill>
        <p:spPr>
          <a:xfrm>
            <a:off x="3996772" y="1763422"/>
            <a:ext cx="2677562" cy="2866225"/>
          </a:xfrm>
          <a:prstGeom prst="rect">
            <a:avLst/>
          </a:prstGeom>
          <a:noFill/>
          <a:ln>
            <a:noFill/>
          </a:ln>
        </p:spPr>
      </p:pic>
      <p:pic>
        <p:nvPicPr>
          <p:cNvPr id="2" name="slid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2667" y="4199185"/>
            <a:ext cx="487363" cy="487363"/>
          </a:xfrm>
          <a:prstGeom prst="rect">
            <a:avLst/>
          </a:prstGeom>
        </p:spPr>
      </p:pic>
      <p:sp>
        <p:nvSpPr>
          <p:cNvPr id="8" name="TextBox 7"/>
          <p:cNvSpPr txBox="1"/>
          <p:nvPr/>
        </p:nvSpPr>
        <p:spPr>
          <a:xfrm>
            <a:off x="8253824" y="4199185"/>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Private Chat</a:t>
            </a:r>
            <a:endParaRPr sz="2400"/>
          </a:p>
        </p:txBody>
      </p:sp>
      <p:sp>
        <p:nvSpPr>
          <p:cNvPr id="192" name="Google Shape;192;p27"/>
          <p:cNvSpPr txBox="1">
            <a:spLocks noGrp="1"/>
          </p:cNvSpPr>
          <p:nvPr>
            <p:ph type="body" idx="1"/>
          </p:nvPr>
        </p:nvSpPr>
        <p:spPr>
          <a:xfrm>
            <a:off x="159300" y="1152475"/>
            <a:ext cx="45633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AutoNum type="arabicPeriod"/>
            </a:pPr>
            <a:r>
              <a:rPr lang="en-GB" sz="1400">
                <a:solidFill>
                  <a:srgbClr val="000000"/>
                </a:solidFill>
              </a:rPr>
              <a:t>Open Chat</a:t>
            </a:r>
            <a:endParaRPr sz="1400">
              <a:solidFill>
                <a:srgbClr val="000000"/>
              </a:solidFill>
            </a:endParaRPr>
          </a:p>
          <a:p>
            <a:pPr marL="457200" lvl="0" indent="-317500" algn="l" rtl="0">
              <a:spcBef>
                <a:spcPts val="0"/>
              </a:spcBef>
              <a:spcAft>
                <a:spcPts val="0"/>
              </a:spcAft>
              <a:buClr>
                <a:srgbClr val="000000"/>
              </a:buClr>
              <a:buSzPts val="1400"/>
              <a:buAutoNum type="arabicPeriod"/>
            </a:pPr>
            <a:r>
              <a:rPr lang="en-GB" sz="1400">
                <a:solidFill>
                  <a:srgbClr val="000000"/>
                </a:solidFill>
              </a:rPr>
              <a:t>In bottom right, click on 3 dots …</a:t>
            </a:r>
            <a:endParaRPr sz="1400">
              <a:solidFill>
                <a:srgbClr val="000000"/>
              </a:solidFill>
            </a:endParaRPr>
          </a:p>
          <a:p>
            <a:pPr marL="457200" lvl="0" indent="-317500" algn="l" rtl="0">
              <a:spcBef>
                <a:spcPts val="0"/>
              </a:spcBef>
              <a:spcAft>
                <a:spcPts val="0"/>
              </a:spcAft>
              <a:buClr>
                <a:srgbClr val="000000"/>
              </a:buClr>
              <a:buSzPts val="1400"/>
              <a:buAutoNum type="arabicPeriod"/>
            </a:pPr>
            <a:r>
              <a:rPr lang="en-GB" sz="1400">
                <a:solidFill>
                  <a:srgbClr val="000000"/>
                </a:solidFill>
              </a:rPr>
              <a:t>For students to private chat with ONLY the host, “Everyone publicly” must be selected.</a:t>
            </a:r>
            <a:endParaRPr sz="1400">
              <a:solidFill>
                <a:srgbClr val="000000"/>
              </a:solidFill>
            </a:endParaRPr>
          </a:p>
          <a:p>
            <a:pPr marL="0" lvl="0" indent="0" algn="l" rtl="0">
              <a:spcBef>
                <a:spcPts val="1600"/>
              </a:spcBef>
              <a:spcAft>
                <a:spcPts val="1600"/>
              </a:spcAft>
              <a:buNone/>
            </a:pPr>
            <a:r>
              <a:rPr lang="en-GB" sz="1400" b="1">
                <a:solidFill>
                  <a:srgbClr val="000000"/>
                </a:solidFill>
              </a:rPr>
              <a:t>Note: This setting has been chosen for you by default.</a:t>
            </a:r>
            <a:endParaRPr sz="1400" b="1">
              <a:solidFill>
                <a:srgbClr val="000000"/>
              </a:solidFill>
            </a:endParaRPr>
          </a:p>
        </p:txBody>
      </p:sp>
      <p:pic>
        <p:nvPicPr>
          <p:cNvPr id="193" name="Google Shape;193;p27"/>
          <p:cNvPicPr preferRelativeResize="0"/>
          <p:nvPr/>
        </p:nvPicPr>
        <p:blipFill rotWithShape="1">
          <a:blip r:embed="rId5">
            <a:alphaModFix/>
          </a:blip>
          <a:srcRect l="16374" t="15403" r="66987" b="27165"/>
          <a:stretch/>
        </p:blipFill>
        <p:spPr>
          <a:xfrm>
            <a:off x="4816675" y="445025"/>
            <a:ext cx="3893771" cy="4123850"/>
          </a:xfrm>
          <a:prstGeom prst="rect">
            <a:avLst/>
          </a:prstGeom>
          <a:noFill/>
          <a:ln>
            <a:noFill/>
          </a:ln>
          <a:effectLst>
            <a:outerShdw blurRad="57150" dist="19050" dir="5400000" algn="bl" rotWithShape="0">
              <a:srgbClr val="000000">
                <a:alpha val="50000"/>
              </a:srgbClr>
            </a:outerShdw>
          </a:effectLst>
        </p:spPr>
      </p:pic>
      <p:sp>
        <p:nvSpPr>
          <p:cNvPr id="194" name="Google Shape;194;p27"/>
          <p:cNvSpPr/>
          <p:nvPr/>
        </p:nvSpPr>
        <p:spPr>
          <a:xfrm>
            <a:off x="7167850" y="4224275"/>
            <a:ext cx="960600" cy="154800"/>
          </a:xfrm>
          <a:prstGeom prst="rect">
            <a:avLst/>
          </a:prstGeom>
          <a:noFill/>
          <a:ln w="28575"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3337" y="3891712"/>
            <a:ext cx="487363" cy="487363"/>
          </a:xfrm>
          <a:prstGeom prst="rect">
            <a:avLst/>
          </a:prstGeom>
        </p:spPr>
      </p:pic>
      <p:sp>
        <p:nvSpPr>
          <p:cNvPr id="7" name="TextBox 6"/>
          <p:cNvSpPr txBox="1"/>
          <p:nvPr/>
        </p:nvSpPr>
        <p:spPr>
          <a:xfrm>
            <a:off x="542672" y="3803950"/>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Private Chat in use</a:t>
            </a:r>
            <a:endParaRPr/>
          </a:p>
        </p:txBody>
      </p:sp>
      <p:pic>
        <p:nvPicPr>
          <p:cNvPr id="201" name="Google Shape;201;p28"/>
          <p:cNvPicPr preferRelativeResize="0"/>
          <p:nvPr/>
        </p:nvPicPr>
        <p:blipFill>
          <a:blip r:embed="rId5">
            <a:alphaModFix/>
          </a:blip>
          <a:stretch>
            <a:fillRect/>
          </a:stretch>
        </p:blipFill>
        <p:spPr>
          <a:xfrm>
            <a:off x="1349700" y="1220962"/>
            <a:ext cx="3097025" cy="3281675"/>
          </a:xfrm>
          <a:prstGeom prst="rect">
            <a:avLst/>
          </a:prstGeom>
          <a:noFill/>
          <a:ln>
            <a:noFill/>
          </a:ln>
        </p:spPr>
      </p:pic>
      <p:pic>
        <p:nvPicPr>
          <p:cNvPr id="202" name="Google Shape;202;p28"/>
          <p:cNvPicPr preferRelativeResize="0"/>
          <p:nvPr/>
        </p:nvPicPr>
        <p:blipFill>
          <a:blip r:embed="rId6">
            <a:alphaModFix/>
          </a:blip>
          <a:stretch>
            <a:fillRect/>
          </a:stretch>
        </p:blipFill>
        <p:spPr>
          <a:xfrm>
            <a:off x="6143008" y="1185000"/>
            <a:ext cx="2689292" cy="3201175"/>
          </a:xfrm>
          <a:prstGeom prst="rect">
            <a:avLst/>
          </a:prstGeom>
          <a:noFill/>
          <a:ln>
            <a:noFill/>
          </a:ln>
          <a:effectLst>
            <a:outerShdw blurRad="57150" dist="19050" dir="5400000" algn="bl" rotWithShape="0">
              <a:srgbClr val="000000">
                <a:alpha val="50000"/>
              </a:srgbClr>
            </a:outerShdw>
          </a:effectLst>
        </p:spPr>
      </p:pic>
      <p:sp>
        <p:nvSpPr>
          <p:cNvPr id="203" name="Google Shape;203;p28"/>
          <p:cNvSpPr txBox="1"/>
          <p:nvPr/>
        </p:nvSpPr>
        <p:spPr>
          <a:xfrm>
            <a:off x="103425" y="1274700"/>
            <a:ext cx="1382400" cy="4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Teacher view</a:t>
            </a:r>
            <a:endParaRPr/>
          </a:p>
        </p:txBody>
      </p:sp>
      <p:sp>
        <p:nvSpPr>
          <p:cNvPr id="204" name="Google Shape;204;p28"/>
          <p:cNvSpPr txBox="1"/>
          <p:nvPr/>
        </p:nvSpPr>
        <p:spPr>
          <a:xfrm>
            <a:off x="4701550" y="1178725"/>
            <a:ext cx="1250700" cy="4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Student view </a:t>
            </a:r>
            <a:endParaRPr/>
          </a:p>
        </p:txBody>
      </p:sp>
      <p:cxnSp>
        <p:nvCxnSpPr>
          <p:cNvPr id="205" name="Google Shape;205;p28"/>
          <p:cNvCxnSpPr/>
          <p:nvPr/>
        </p:nvCxnSpPr>
        <p:spPr>
          <a:xfrm rot="10800000" flipH="1">
            <a:off x="517175" y="1632125"/>
            <a:ext cx="799200" cy="9300"/>
          </a:xfrm>
          <a:prstGeom prst="straightConnector1">
            <a:avLst/>
          </a:prstGeom>
          <a:noFill/>
          <a:ln w="28575" cap="flat" cmpd="sng">
            <a:solidFill>
              <a:srgbClr val="FF0000"/>
            </a:solidFill>
            <a:prstDash val="solid"/>
            <a:round/>
            <a:headEnd type="none" w="med" len="med"/>
            <a:tailEnd type="triangle" w="med" len="med"/>
          </a:ln>
        </p:spPr>
      </p:cxnSp>
      <p:cxnSp>
        <p:nvCxnSpPr>
          <p:cNvPr id="206" name="Google Shape;206;p28"/>
          <p:cNvCxnSpPr/>
          <p:nvPr/>
        </p:nvCxnSpPr>
        <p:spPr>
          <a:xfrm rot="10800000" flipH="1">
            <a:off x="5220675" y="1538100"/>
            <a:ext cx="799200" cy="9300"/>
          </a:xfrm>
          <a:prstGeom prst="straightConnector1">
            <a:avLst/>
          </a:prstGeom>
          <a:noFill/>
          <a:ln w="28575" cap="flat" cmpd="sng">
            <a:solidFill>
              <a:srgbClr val="FF0000"/>
            </a:solidFill>
            <a:prstDash val="solid"/>
            <a:round/>
            <a:headEnd type="none" w="med" len="med"/>
            <a:tailEnd type="triangle" w="med" len="med"/>
          </a:ln>
        </p:spPr>
      </p:cxnSp>
      <p:pic>
        <p:nvPicPr>
          <p:cNvPr id="2" name="slid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1700" y="3669846"/>
            <a:ext cx="487363" cy="487363"/>
          </a:xfrm>
          <a:prstGeom prst="rect">
            <a:avLst/>
          </a:prstGeom>
        </p:spPr>
      </p:pic>
      <p:sp>
        <p:nvSpPr>
          <p:cNvPr id="10" name="TextBox 9"/>
          <p:cNvSpPr txBox="1"/>
          <p:nvPr/>
        </p:nvSpPr>
        <p:spPr>
          <a:xfrm>
            <a:off x="231035" y="3669846"/>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File Transfer</a:t>
            </a:r>
            <a:endParaRPr sz="2400"/>
          </a:p>
        </p:txBody>
      </p:sp>
      <p:sp>
        <p:nvSpPr>
          <p:cNvPr id="213" name="Google Shape;213;p29"/>
          <p:cNvSpPr txBox="1">
            <a:spLocks noGrp="1"/>
          </p:cNvSpPr>
          <p:nvPr>
            <p:ph type="body" idx="1"/>
          </p:nvPr>
        </p:nvSpPr>
        <p:spPr>
          <a:xfrm>
            <a:off x="311700" y="1152475"/>
            <a:ext cx="3657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000000"/>
              </a:solidFill>
            </a:endParaRPr>
          </a:p>
          <a:p>
            <a:pPr marL="0" lvl="0" indent="0" algn="l" rtl="0">
              <a:spcBef>
                <a:spcPts val="1600"/>
              </a:spcBef>
              <a:spcAft>
                <a:spcPts val="0"/>
              </a:spcAft>
              <a:buNone/>
            </a:pPr>
            <a:r>
              <a:rPr lang="en-GB" sz="1400">
                <a:solidFill>
                  <a:srgbClr val="000000"/>
                </a:solidFill>
              </a:rPr>
              <a:t>Hosts and students can upload a file directly into the chat from:</a:t>
            </a:r>
            <a:endParaRPr sz="1400">
              <a:solidFill>
                <a:srgbClr val="000000"/>
              </a:solidFill>
            </a:endParaRPr>
          </a:p>
          <a:p>
            <a:pPr marL="457200" lvl="0" indent="-317500" algn="l" rtl="0">
              <a:spcBef>
                <a:spcPts val="1600"/>
              </a:spcBef>
              <a:spcAft>
                <a:spcPts val="0"/>
              </a:spcAft>
              <a:buClr>
                <a:srgbClr val="000000"/>
              </a:buClr>
              <a:buSzPts val="1400"/>
              <a:buChar char="●"/>
            </a:pPr>
            <a:r>
              <a:rPr lang="en-GB" sz="1400">
                <a:solidFill>
                  <a:srgbClr val="000000"/>
                </a:solidFill>
              </a:rPr>
              <a:t>Dropbox</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OneDrive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Google Drive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Box </a:t>
            </a:r>
            <a:endParaRPr sz="1400">
              <a:solidFill>
                <a:srgbClr val="000000"/>
              </a:solidFill>
            </a:endParaRPr>
          </a:p>
          <a:p>
            <a:pPr marL="457200" lvl="0" indent="-317500" algn="l" rtl="0">
              <a:spcBef>
                <a:spcPts val="0"/>
              </a:spcBef>
              <a:spcAft>
                <a:spcPts val="0"/>
              </a:spcAft>
              <a:buClr>
                <a:srgbClr val="000000"/>
              </a:buClr>
              <a:buSzPts val="1400"/>
              <a:buChar char="●"/>
            </a:pPr>
            <a:r>
              <a:rPr lang="en-GB" sz="1400" b="1">
                <a:solidFill>
                  <a:srgbClr val="000000"/>
                </a:solidFill>
              </a:rPr>
              <a:t>OR</a:t>
            </a:r>
            <a:r>
              <a:rPr lang="en-GB" sz="1400">
                <a:solidFill>
                  <a:srgbClr val="000000"/>
                </a:solidFill>
              </a:rPr>
              <a:t> your computer</a:t>
            </a:r>
            <a:endParaRPr sz="1400">
              <a:solidFill>
                <a:srgbClr val="000000"/>
              </a:solidFill>
            </a:endParaRPr>
          </a:p>
        </p:txBody>
      </p:sp>
      <p:pic>
        <p:nvPicPr>
          <p:cNvPr id="214" name="Google Shape;214;p29"/>
          <p:cNvPicPr preferRelativeResize="0"/>
          <p:nvPr/>
        </p:nvPicPr>
        <p:blipFill rotWithShape="1">
          <a:blip r:embed="rId5">
            <a:alphaModFix/>
          </a:blip>
          <a:srcRect l="67252" t="28382" r="20406" b="23690"/>
          <a:stretch/>
        </p:blipFill>
        <p:spPr>
          <a:xfrm>
            <a:off x="4786175" y="721450"/>
            <a:ext cx="3366326" cy="4011549"/>
          </a:xfrm>
          <a:prstGeom prst="rect">
            <a:avLst/>
          </a:prstGeom>
          <a:noFill/>
          <a:ln>
            <a:noFill/>
          </a:ln>
        </p:spPr>
      </p:pic>
      <p:pic>
        <p:nvPicPr>
          <p:cNvPr id="2" name="slid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4937" y="4158282"/>
            <a:ext cx="487363" cy="487363"/>
          </a:xfrm>
          <a:prstGeom prst="rect">
            <a:avLst/>
          </a:prstGeom>
        </p:spPr>
      </p:pic>
      <p:sp>
        <p:nvSpPr>
          <p:cNvPr id="6" name="TextBox 5"/>
          <p:cNvSpPr txBox="1"/>
          <p:nvPr/>
        </p:nvSpPr>
        <p:spPr>
          <a:xfrm>
            <a:off x="8264272" y="4094955"/>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File Transfer</a:t>
            </a:r>
            <a:endParaRPr sz="2400"/>
          </a:p>
        </p:txBody>
      </p:sp>
      <p:sp>
        <p:nvSpPr>
          <p:cNvPr id="221" name="Google Shape;221;p30"/>
          <p:cNvSpPr txBox="1">
            <a:spLocks noGrp="1"/>
          </p:cNvSpPr>
          <p:nvPr>
            <p:ph type="body" idx="1"/>
          </p:nvPr>
        </p:nvSpPr>
        <p:spPr>
          <a:xfrm>
            <a:off x="311700" y="1152475"/>
            <a:ext cx="3657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000000"/>
              </a:solidFill>
            </a:endParaRPr>
          </a:p>
          <a:p>
            <a:pPr marL="0" lvl="0" indent="0" algn="l" rtl="0">
              <a:spcBef>
                <a:spcPts val="1600"/>
              </a:spcBef>
              <a:spcAft>
                <a:spcPts val="0"/>
              </a:spcAft>
              <a:buNone/>
            </a:pPr>
            <a:r>
              <a:rPr lang="en-GB" sz="1400">
                <a:solidFill>
                  <a:srgbClr val="000000"/>
                </a:solidFill>
              </a:rPr>
              <a:t>Hosts and students can then download the file directly from the chat.</a:t>
            </a:r>
            <a:endParaRPr sz="1400">
              <a:solidFill>
                <a:srgbClr val="000000"/>
              </a:solidFill>
            </a:endParaRPr>
          </a:p>
          <a:p>
            <a:pPr marL="0" lvl="0" indent="0" algn="l" rtl="0">
              <a:spcBef>
                <a:spcPts val="1600"/>
              </a:spcBef>
              <a:spcAft>
                <a:spcPts val="0"/>
              </a:spcAft>
              <a:buNone/>
            </a:pPr>
            <a:r>
              <a:rPr lang="en-GB" sz="1400">
                <a:solidFill>
                  <a:srgbClr val="000000"/>
                </a:solidFill>
              </a:rPr>
              <a:t>Just click on the file name to open and save.</a:t>
            </a:r>
            <a:endParaRPr sz="1400">
              <a:solidFill>
                <a:srgbClr val="000000"/>
              </a:solidFill>
            </a:endParaRPr>
          </a:p>
          <a:p>
            <a:pPr marL="0" lvl="0" indent="0" algn="l" rtl="0">
              <a:spcBef>
                <a:spcPts val="1600"/>
              </a:spcBef>
              <a:spcAft>
                <a:spcPts val="1600"/>
              </a:spcAft>
              <a:buNone/>
            </a:pPr>
            <a:endParaRPr>
              <a:solidFill>
                <a:srgbClr val="000000"/>
              </a:solidFill>
            </a:endParaRPr>
          </a:p>
        </p:txBody>
      </p:sp>
      <p:pic>
        <p:nvPicPr>
          <p:cNvPr id="222" name="Google Shape;222;p30"/>
          <p:cNvPicPr preferRelativeResize="0"/>
          <p:nvPr/>
        </p:nvPicPr>
        <p:blipFill>
          <a:blip r:embed="rId5">
            <a:alphaModFix/>
          </a:blip>
          <a:stretch>
            <a:fillRect/>
          </a:stretch>
        </p:blipFill>
        <p:spPr>
          <a:xfrm>
            <a:off x="4526025" y="888025"/>
            <a:ext cx="3653224" cy="3820975"/>
          </a:xfrm>
          <a:prstGeom prst="rect">
            <a:avLst/>
          </a:prstGeom>
          <a:noFill/>
          <a:ln>
            <a:noFill/>
          </a:ln>
        </p:spPr>
      </p:pic>
      <p:pic>
        <p:nvPicPr>
          <p:cNvPr id="2" name="slid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4937" y="4081512"/>
            <a:ext cx="487363" cy="487363"/>
          </a:xfrm>
          <a:prstGeom prst="rect">
            <a:avLst/>
          </a:prstGeom>
        </p:spPr>
      </p:pic>
      <p:sp>
        <p:nvSpPr>
          <p:cNvPr id="6" name="TextBox 5"/>
          <p:cNvSpPr txBox="1"/>
          <p:nvPr/>
        </p:nvSpPr>
        <p:spPr>
          <a:xfrm>
            <a:off x="8264272" y="4094955"/>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1"/>
          <p:cNvSpPr txBox="1">
            <a:spLocks noGrp="1"/>
          </p:cNvSpPr>
          <p:nvPr>
            <p:ph type="title"/>
          </p:nvPr>
        </p:nvSpPr>
        <p:spPr>
          <a:xfrm>
            <a:off x="311700" y="123950"/>
            <a:ext cx="8520600" cy="89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Sharing YOUR Screen </a:t>
            </a:r>
            <a:endParaRPr sz="2400"/>
          </a:p>
          <a:p>
            <a:pPr marL="0" lvl="0" indent="0" algn="l" rtl="0">
              <a:spcBef>
                <a:spcPts val="0"/>
              </a:spcBef>
              <a:spcAft>
                <a:spcPts val="0"/>
              </a:spcAft>
              <a:buNone/>
            </a:pPr>
            <a:r>
              <a:rPr lang="en-GB" sz="2400"/>
              <a:t>Best practice: Always share something!</a:t>
            </a:r>
            <a:endParaRPr sz="2400"/>
          </a:p>
          <a:p>
            <a:pPr marL="0" lvl="0" indent="0" algn="l" rtl="0">
              <a:spcBef>
                <a:spcPts val="0"/>
              </a:spcBef>
              <a:spcAft>
                <a:spcPts val="0"/>
              </a:spcAft>
              <a:buNone/>
            </a:pPr>
            <a:endParaRPr sz="2400"/>
          </a:p>
        </p:txBody>
      </p:sp>
      <p:sp>
        <p:nvSpPr>
          <p:cNvPr id="229" name="Google Shape;229;p31"/>
          <p:cNvSpPr txBox="1">
            <a:spLocks noGrp="1"/>
          </p:cNvSpPr>
          <p:nvPr>
            <p:ph type="body" idx="1"/>
          </p:nvPr>
        </p:nvSpPr>
        <p:spPr>
          <a:xfrm>
            <a:off x="351650" y="1017725"/>
            <a:ext cx="8520600" cy="366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highlight>
                  <a:srgbClr val="FFFF00"/>
                </a:highlight>
              </a:rPr>
              <a:t>In Zoom, anything that you want to SHOW, you have to SHARE.</a:t>
            </a:r>
            <a:endParaRPr sz="1400">
              <a:solidFill>
                <a:srgbClr val="000000"/>
              </a:solidFill>
              <a:highlight>
                <a:srgbClr val="FFFF00"/>
              </a:highlight>
            </a:endParaRPr>
          </a:p>
          <a:p>
            <a:pPr marL="0" lvl="0" indent="0" algn="l" rtl="0">
              <a:spcBef>
                <a:spcPts val="1600"/>
              </a:spcBef>
              <a:spcAft>
                <a:spcPts val="0"/>
              </a:spcAft>
              <a:buNone/>
            </a:pPr>
            <a:endParaRPr sz="1050">
              <a:solidFill>
                <a:srgbClr val="074D70"/>
              </a:solidFill>
            </a:endParaRPr>
          </a:p>
          <a:p>
            <a:pPr marL="0" lvl="0" indent="0" algn="l" rtl="0">
              <a:spcBef>
                <a:spcPts val="1600"/>
              </a:spcBef>
              <a:spcAft>
                <a:spcPts val="1600"/>
              </a:spcAft>
              <a:buNone/>
            </a:pPr>
            <a:r>
              <a:rPr lang="en-GB" sz="1400">
                <a:solidFill>
                  <a:srgbClr val="000000"/>
                </a:solidFill>
              </a:rPr>
              <a:t>Click on </a:t>
            </a:r>
            <a:r>
              <a:rPr lang="en-GB" sz="1400" b="1">
                <a:solidFill>
                  <a:srgbClr val="000000"/>
                </a:solidFill>
              </a:rPr>
              <a:t>Share Screen</a:t>
            </a:r>
            <a:r>
              <a:rPr lang="en-GB" sz="1400">
                <a:solidFill>
                  <a:srgbClr val="000000"/>
                </a:solidFill>
              </a:rPr>
              <a:t> to select the screen showing the document that you would like to share OR select Whiteboard. Click </a:t>
            </a:r>
            <a:r>
              <a:rPr lang="en-GB" sz="1400" b="1">
                <a:solidFill>
                  <a:srgbClr val="000000"/>
                </a:solidFill>
              </a:rPr>
              <a:t>Share</a:t>
            </a:r>
            <a:r>
              <a:rPr lang="en-GB" sz="1400">
                <a:solidFill>
                  <a:srgbClr val="000000"/>
                </a:solidFill>
              </a:rPr>
              <a:t>. </a:t>
            </a:r>
            <a:endParaRPr sz="1400">
              <a:solidFill>
                <a:srgbClr val="000000"/>
              </a:solidFill>
            </a:endParaRPr>
          </a:p>
        </p:txBody>
      </p:sp>
      <p:pic>
        <p:nvPicPr>
          <p:cNvPr id="230" name="Google Shape;230;p31"/>
          <p:cNvPicPr preferRelativeResize="0"/>
          <p:nvPr/>
        </p:nvPicPr>
        <p:blipFill rotWithShape="1">
          <a:blip r:embed="rId5">
            <a:alphaModFix/>
          </a:blip>
          <a:srcRect l="26229" r="29989"/>
          <a:stretch/>
        </p:blipFill>
        <p:spPr>
          <a:xfrm>
            <a:off x="399475" y="1460450"/>
            <a:ext cx="3046150" cy="402250"/>
          </a:xfrm>
          <a:prstGeom prst="rect">
            <a:avLst/>
          </a:prstGeom>
          <a:noFill/>
          <a:ln>
            <a:noFill/>
          </a:ln>
        </p:spPr>
      </p:pic>
      <p:pic>
        <p:nvPicPr>
          <p:cNvPr id="231" name="Google Shape;231;p31"/>
          <p:cNvPicPr preferRelativeResize="0"/>
          <p:nvPr/>
        </p:nvPicPr>
        <p:blipFill>
          <a:blip r:embed="rId6">
            <a:alphaModFix/>
          </a:blip>
          <a:stretch>
            <a:fillRect/>
          </a:stretch>
        </p:blipFill>
        <p:spPr>
          <a:xfrm>
            <a:off x="3570739" y="2212600"/>
            <a:ext cx="4295237" cy="2541325"/>
          </a:xfrm>
          <a:prstGeom prst="rect">
            <a:avLst/>
          </a:prstGeom>
          <a:noFill/>
          <a:ln>
            <a:noFill/>
          </a:ln>
        </p:spPr>
      </p:pic>
      <p:sp>
        <p:nvSpPr>
          <p:cNvPr id="232" name="Google Shape;232;p31"/>
          <p:cNvSpPr/>
          <p:nvPr/>
        </p:nvSpPr>
        <p:spPr>
          <a:xfrm>
            <a:off x="6963275" y="4454225"/>
            <a:ext cx="978900" cy="299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1"/>
          <p:cNvSpPr/>
          <p:nvPr/>
        </p:nvSpPr>
        <p:spPr>
          <a:xfrm>
            <a:off x="1075775" y="1460450"/>
            <a:ext cx="739500" cy="469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4937" y="4116712"/>
            <a:ext cx="487363" cy="487363"/>
          </a:xfrm>
          <a:prstGeom prst="rect">
            <a:avLst/>
          </a:prstGeom>
        </p:spPr>
      </p:pic>
      <p:sp>
        <p:nvSpPr>
          <p:cNvPr id="9" name="TextBox 8"/>
          <p:cNvSpPr txBox="1"/>
          <p:nvPr/>
        </p:nvSpPr>
        <p:spPr>
          <a:xfrm>
            <a:off x="8264272" y="4094955"/>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Teacher training plan: </a:t>
            </a:r>
            <a:endParaRPr sz="2400"/>
          </a:p>
        </p:txBody>
      </p:sp>
      <p:sp>
        <p:nvSpPr>
          <p:cNvPr id="66" name="Google Shape;66;p14"/>
          <p:cNvSpPr txBox="1"/>
          <p:nvPr/>
        </p:nvSpPr>
        <p:spPr>
          <a:xfrm>
            <a:off x="771525" y="1250625"/>
            <a:ext cx="7084800" cy="3453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GB" dirty="0"/>
              <a:t>We will walk you through every step! Please follow our lead even if you consider</a:t>
            </a:r>
            <a:br>
              <a:rPr lang="en-GB" dirty="0"/>
            </a:br>
            <a:r>
              <a:rPr lang="en-GB" dirty="0"/>
              <a:t>yourself to be a Zoom expert at this point.</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AutoNum type="arabicPeriod"/>
            </a:pPr>
            <a:r>
              <a:rPr lang="en-GB" dirty="0"/>
              <a:t>What to expect when you first enter Zoom.</a:t>
            </a:r>
            <a:endParaRPr dirty="0"/>
          </a:p>
          <a:p>
            <a:pPr marL="457200" lvl="0" indent="-317500" algn="l" rtl="0">
              <a:spcBef>
                <a:spcPts val="0"/>
              </a:spcBef>
              <a:spcAft>
                <a:spcPts val="0"/>
              </a:spcAft>
              <a:buSzPts val="1400"/>
              <a:buAutoNum type="arabicPeriod"/>
            </a:pPr>
            <a:r>
              <a:rPr lang="en-GB" dirty="0"/>
              <a:t>Console tools:</a:t>
            </a:r>
            <a:endParaRPr dirty="0"/>
          </a:p>
          <a:p>
            <a:pPr marL="1828800" lvl="1" indent="-317500" algn="l" rtl="0">
              <a:spcBef>
                <a:spcPts val="0"/>
              </a:spcBef>
              <a:spcAft>
                <a:spcPts val="0"/>
              </a:spcAft>
              <a:buSzPts val="1400"/>
              <a:buAutoNum type="alphaLcPeriod"/>
            </a:pPr>
            <a:r>
              <a:rPr lang="en-GB" dirty="0"/>
              <a:t>Audio test</a:t>
            </a:r>
            <a:endParaRPr dirty="0"/>
          </a:p>
          <a:p>
            <a:pPr marL="1828800" lvl="1" indent="-317500" algn="l" rtl="0">
              <a:spcBef>
                <a:spcPts val="0"/>
              </a:spcBef>
              <a:spcAft>
                <a:spcPts val="0"/>
              </a:spcAft>
              <a:buSzPts val="1400"/>
              <a:buAutoNum type="alphaLcPeriod"/>
            </a:pPr>
            <a:r>
              <a:rPr lang="en-GB" dirty="0"/>
              <a:t>Participant list controls</a:t>
            </a:r>
            <a:endParaRPr dirty="0"/>
          </a:p>
          <a:p>
            <a:pPr marL="1828800" lvl="1" indent="-317500" algn="l" rtl="0">
              <a:spcBef>
                <a:spcPts val="0"/>
              </a:spcBef>
              <a:spcAft>
                <a:spcPts val="0"/>
              </a:spcAft>
              <a:buSzPts val="1400"/>
              <a:buAutoNum type="alphaLcPeriod"/>
            </a:pPr>
            <a:r>
              <a:rPr lang="en-GB" dirty="0"/>
              <a:t>Chat features</a:t>
            </a:r>
            <a:endParaRPr dirty="0"/>
          </a:p>
          <a:p>
            <a:pPr marL="1828800" lvl="1" indent="-317500" algn="l" rtl="0">
              <a:spcBef>
                <a:spcPts val="0"/>
              </a:spcBef>
              <a:spcAft>
                <a:spcPts val="0"/>
              </a:spcAft>
              <a:buSzPts val="1400"/>
              <a:buAutoNum type="alphaLcPeriod"/>
            </a:pPr>
            <a:r>
              <a:rPr lang="en-GB" dirty="0"/>
              <a:t>File transfer</a:t>
            </a:r>
            <a:endParaRPr dirty="0"/>
          </a:p>
          <a:p>
            <a:pPr marL="1828800" lvl="1" indent="-317500" algn="l" rtl="0">
              <a:spcBef>
                <a:spcPts val="0"/>
              </a:spcBef>
              <a:spcAft>
                <a:spcPts val="0"/>
              </a:spcAft>
              <a:buSzPts val="1400"/>
              <a:buAutoNum type="alphaLcPeriod"/>
            </a:pPr>
            <a:r>
              <a:rPr lang="en-GB" dirty="0"/>
              <a:t>Screen sharing</a:t>
            </a:r>
            <a:endParaRPr dirty="0"/>
          </a:p>
          <a:p>
            <a:pPr marL="1828800" lvl="1" indent="-317500" algn="l" rtl="0">
              <a:spcBef>
                <a:spcPts val="0"/>
              </a:spcBef>
              <a:spcAft>
                <a:spcPts val="0"/>
              </a:spcAft>
              <a:buSzPts val="1400"/>
              <a:buAutoNum type="alphaLcPeriod"/>
            </a:pPr>
            <a:r>
              <a:rPr lang="en-GB" dirty="0"/>
              <a:t>Whiteboard</a:t>
            </a:r>
            <a:endParaRPr dirty="0"/>
          </a:p>
          <a:p>
            <a:pPr marL="1828800" lvl="1" indent="-317500" algn="l" rtl="0">
              <a:spcBef>
                <a:spcPts val="0"/>
              </a:spcBef>
              <a:spcAft>
                <a:spcPts val="0"/>
              </a:spcAft>
              <a:buSzPts val="1400"/>
              <a:buAutoNum type="alphaLcPeriod"/>
            </a:pPr>
            <a:r>
              <a:rPr lang="en-GB" dirty="0"/>
              <a:t>Breakout Rooms</a:t>
            </a:r>
            <a:br>
              <a:rPr lang="en-GB" dirty="0"/>
            </a:br>
            <a:endParaRPr dirty="0"/>
          </a:p>
          <a:p>
            <a:pPr marL="0" lvl="0" indent="0" algn="l" rtl="0">
              <a:spcBef>
                <a:spcPts val="0"/>
              </a:spcBef>
              <a:spcAft>
                <a:spcPts val="0"/>
              </a:spcAft>
              <a:buNone/>
            </a:pPr>
            <a:r>
              <a:rPr lang="en-GB" dirty="0"/>
              <a:t> 3.      Updates and additional Zoom training</a:t>
            </a:r>
            <a:endParaRPr dirty="0"/>
          </a:p>
          <a:p>
            <a:pPr marL="0" lvl="0" indent="0" algn="l" rtl="0">
              <a:spcBef>
                <a:spcPts val="0"/>
              </a:spcBef>
              <a:spcAft>
                <a:spcPts val="0"/>
              </a:spcAft>
              <a:buNone/>
            </a:pPr>
            <a:r>
              <a:rPr lang="en-GB" dirty="0"/>
              <a:t> 4.      Support</a:t>
            </a:r>
            <a:endParaRPr dirty="0"/>
          </a:p>
        </p:txBody>
      </p:sp>
      <p:pic>
        <p:nvPicPr>
          <p:cNvPr id="67" name="Google Shape;67;p14"/>
          <p:cNvPicPr preferRelativeResize="0"/>
          <p:nvPr/>
        </p:nvPicPr>
        <p:blipFill>
          <a:blip r:embed="rId5">
            <a:alphaModFix/>
          </a:blip>
          <a:stretch>
            <a:fillRect/>
          </a:stretch>
        </p:blipFill>
        <p:spPr>
          <a:xfrm>
            <a:off x="7271288" y="450375"/>
            <a:ext cx="1476375" cy="561975"/>
          </a:xfrm>
          <a:prstGeom prst="rect">
            <a:avLst/>
          </a:prstGeom>
          <a:noFill/>
          <a:ln>
            <a:noFill/>
          </a:ln>
        </p:spPr>
      </p:pic>
      <p:pic>
        <p:nvPicPr>
          <p:cNvPr id="2" name="slid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8457" y="4359276"/>
            <a:ext cx="264660" cy="264660"/>
          </a:xfrm>
          <a:prstGeom prst="rect">
            <a:avLst/>
          </a:prstGeom>
        </p:spPr>
      </p:pic>
      <p:sp>
        <p:nvSpPr>
          <p:cNvPr id="3" name="TextBox 2"/>
          <p:cNvSpPr txBox="1"/>
          <p:nvPr/>
        </p:nvSpPr>
        <p:spPr>
          <a:xfrm>
            <a:off x="8098971" y="4223657"/>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311700" y="113600"/>
            <a:ext cx="8520600" cy="9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Annotating the shared screen (Teacher view)</a:t>
            </a:r>
            <a:endParaRPr sz="2400"/>
          </a:p>
          <a:p>
            <a:pPr marL="457200" lvl="0" indent="-342900" algn="l" rtl="0">
              <a:spcBef>
                <a:spcPts val="0"/>
              </a:spcBef>
              <a:spcAft>
                <a:spcPts val="0"/>
              </a:spcAft>
              <a:buSzPts val="1800"/>
              <a:buChar char="●"/>
            </a:pPr>
            <a:r>
              <a:rPr lang="en-GB" sz="1800" i="1"/>
              <a:t>Does not work on Chromebooks </a:t>
            </a:r>
            <a:endParaRPr sz="1800" i="1"/>
          </a:p>
        </p:txBody>
      </p:sp>
      <p:sp>
        <p:nvSpPr>
          <p:cNvPr id="240" name="Google Shape;240;p32"/>
          <p:cNvSpPr txBox="1">
            <a:spLocks noGrp="1"/>
          </p:cNvSpPr>
          <p:nvPr>
            <p:ph type="body" idx="1"/>
          </p:nvPr>
        </p:nvSpPr>
        <p:spPr>
          <a:xfrm>
            <a:off x="411575" y="1134600"/>
            <a:ext cx="8520600" cy="373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solidFill>
                  <a:srgbClr val="000000"/>
                </a:solidFill>
              </a:rPr>
              <a:t>Annotation tools appear automatically when sharing a whiteboard.</a:t>
            </a:r>
            <a:endParaRPr sz="1400">
              <a:solidFill>
                <a:srgbClr val="000000"/>
              </a:solidFill>
            </a:endParaRPr>
          </a:p>
          <a:p>
            <a:pPr marL="0" lvl="0" indent="0" algn="l" rtl="0">
              <a:spcBef>
                <a:spcPts val="800"/>
              </a:spcBef>
              <a:spcAft>
                <a:spcPts val="0"/>
              </a:spcAft>
              <a:buClr>
                <a:schemeClr val="dk1"/>
              </a:buClr>
              <a:buSzPts val="1100"/>
              <a:buFont typeface="Arial"/>
              <a:buNone/>
            </a:pPr>
            <a:endParaRPr sz="1400">
              <a:solidFill>
                <a:srgbClr val="000000"/>
              </a:solidFill>
            </a:endParaRPr>
          </a:p>
          <a:p>
            <a:pPr marL="0" lvl="0" indent="0" algn="l" rtl="0">
              <a:spcBef>
                <a:spcPts val="800"/>
              </a:spcBef>
              <a:spcAft>
                <a:spcPts val="0"/>
              </a:spcAft>
              <a:buClr>
                <a:schemeClr val="dk1"/>
              </a:buClr>
              <a:buSzPts val="1100"/>
              <a:buFont typeface="Arial"/>
              <a:buNone/>
            </a:pPr>
            <a:endParaRPr sz="1400">
              <a:solidFill>
                <a:srgbClr val="000000"/>
              </a:solidFill>
            </a:endParaRPr>
          </a:p>
          <a:p>
            <a:pPr marL="0" lvl="0" indent="0" algn="l" rtl="0">
              <a:spcBef>
                <a:spcPts val="800"/>
              </a:spcBef>
              <a:spcAft>
                <a:spcPts val="0"/>
              </a:spcAft>
              <a:buClr>
                <a:schemeClr val="dk1"/>
              </a:buClr>
              <a:buSzPts val="1100"/>
              <a:buFont typeface="Arial"/>
              <a:buNone/>
            </a:pPr>
            <a:endParaRPr sz="1400">
              <a:solidFill>
                <a:srgbClr val="000000"/>
              </a:solidFill>
            </a:endParaRPr>
          </a:p>
          <a:p>
            <a:pPr marL="0" lvl="0" indent="0" algn="l" rtl="0">
              <a:spcBef>
                <a:spcPts val="800"/>
              </a:spcBef>
              <a:spcAft>
                <a:spcPts val="0"/>
              </a:spcAft>
              <a:buClr>
                <a:schemeClr val="dk1"/>
              </a:buClr>
              <a:buSzPts val="1100"/>
              <a:buFont typeface="Arial"/>
              <a:buNone/>
            </a:pPr>
            <a:endParaRPr sz="1400">
              <a:solidFill>
                <a:srgbClr val="000000"/>
              </a:solidFill>
            </a:endParaRPr>
          </a:p>
          <a:p>
            <a:pPr marL="0" lvl="0" indent="0" algn="l" rtl="0">
              <a:spcBef>
                <a:spcPts val="800"/>
              </a:spcBef>
              <a:spcAft>
                <a:spcPts val="0"/>
              </a:spcAft>
              <a:buClr>
                <a:schemeClr val="dk1"/>
              </a:buClr>
              <a:buSzPts val="1100"/>
              <a:buFont typeface="Arial"/>
              <a:buNone/>
            </a:pPr>
            <a:endParaRPr sz="1400">
              <a:solidFill>
                <a:srgbClr val="000000"/>
              </a:solidFill>
            </a:endParaRPr>
          </a:p>
          <a:p>
            <a:pPr marL="0" lvl="0" indent="0" algn="l" rtl="0">
              <a:spcBef>
                <a:spcPts val="800"/>
              </a:spcBef>
              <a:spcAft>
                <a:spcPts val="0"/>
              </a:spcAft>
              <a:buClr>
                <a:schemeClr val="dk1"/>
              </a:buClr>
              <a:buSzPts val="1100"/>
              <a:buFont typeface="Arial"/>
              <a:buNone/>
            </a:pPr>
            <a:r>
              <a:rPr lang="en-GB" sz="1400">
                <a:solidFill>
                  <a:srgbClr val="000000"/>
                </a:solidFill>
              </a:rPr>
              <a:t>When sharing another screen, teachers will need to select Annotate from their toolbar. </a:t>
            </a:r>
            <a:endParaRPr sz="1400">
              <a:solidFill>
                <a:srgbClr val="000000"/>
              </a:solidFill>
            </a:endParaRPr>
          </a:p>
          <a:p>
            <a:pPr marL="457200" marR="139700" lvl="0" indent="0" algn="l" rtl="0">
              <a:spcBef>
                <a:spcPts val="800"/>
              </a:spcBef>
              <a:spcAft>
                <a:spcPts val="0"/>
              </a:spcAft>
              <a:buNone/>
            </a:pPr>
            <a:endParaRPr sz="1400">
              <a:solidFill>
                <a:srgbClr val="074D70"/>
              </a:solidFill>
            </a:endParaRPr>
          </a:p>
          <a:p>
            <a:pPr marL="0" lvl="0" indent="0" algn="l" rtl="0">
              <a:spcBef>
                <a:spcPts val="800"/>
              </a:spcBef>
              <a:spcAft>
                <a:spcPts val="1600"/>
              </a:spcAft>
              <a:buNone/>
            </a:pPr>
            <a:endParaRPr sz="1400"/>
          </a:p>
        </p:txBody>
      </p:sp>
      <p:pic>
        <p:nvPicPr>
          <p:cNvPr id="241" name="Google Shape;241;p32"/>
          <p:cNvPicPr preferRelativeResize="0"/>
          <p:nvPr/>
        </p:nvPicPr>
        <p:blipFill>
          <a:blip r:embed="rId5">
            <a:alphaModFix/>
          </a:blip>
          <a:stretch>
            <a:fillRect/>
          </a:stretch>
        </p:blipFill>
        <p:spPr>
          <a:xfrm>
            <a:off x="3106000" y="2435600"/>
            <a:ext cx="4994150" cy="638875"/>
          </a:xfrm>
          <a:prstGeom prst="rect">
            <a:avLst/>
          </a:prstGeom>
          <a:noFill/>
          <a:ln>
            <a:noFill/>
          </a:ln>
        </p:spPr>
      </p:pic>
      <p:pic>
        <p:nvPicPr>
          <p:cNvPr id="242" name="Google Shape;242;p32"/>
          <p:cNvPicPr preferRelativeResize="0"/>
          <p:nvPr/>
        </p:nvPicPr>
        <p:blipFill rotWithShape="1">
          <a:blip r:embed="rId6">
            <a:alphaModFix/>
          </a:blip>
          <a:srcRect l="17677" r="13646" b="22993"/>
          <a:stretch/>
        </p:blipFill>
        <p:spPr>
          <a:xfrm>
            <a:off x="496775" y="1570150"/>
            <a:ext cx="4644301" cy="1001600"/>
          </a:xfrm>
          <a:prstGeom prst="rect">
            <a:avLst/>
          </a:prstGeom>
          <a:noFill/>
          <a:ln>
            <a:noFill/>
          </a:ln>
          <a:effectLst>
            <a:outerShdw blurRad="57150" dist="19050" dir="5400000" algn="bl" rotWithShape="0">
              <a:srgbClr val="000000">
                <a:alpha val="50000"/>
              </a:srgbClr>
            </a:outerShdw>
          </a:effectLst>
        </p:spPr>
      </p:pic>
      <p:pic>
        <p:nvPicPr>
          <p:cNvPr id="243" name="Google Shape;243;p32"/>
          <p:cNvPicPr preferRelativeResize="0"/>
          <p:nvPr/>
        </p:nvPicPr>
        <p:blipFill rotWithShape="1">
          <a:blip r:embed="rId7">
            <a:alphaModFix/>
          </a:blip>
          <a:srcRect l="58221" r="20465" b="90520"/>
          <a:stretch/>
        </p:blipFill>
        <p:spPr>
          <a:xfrm>
            <a:off x="559725" y="3634925"/>
            <a:ext cx="6626048" cy="904200"/>
          </a:xfrm>
          <a:prstGeom prst="rect">
            <a:avLst/>
          </a:prstGeom>
          <a:noFill/>
          <a:ln>
            <a:noFill/>
          </a:ln>
          <a:effectLst>
            <a:outerShdw blurRad="57150" dist="19050" dir="5400000" algn="bl" rotWithShape="0">
              <a:srgbClr val="000000">
                <a:alpha val="50000"/>
              </a:srgbClr>
            </a:outerShdw>
          </a:effectLst>
        </p:spPr>
      </p:pic>
      <p:sp>
        <p:nvSpPr>
          <p:cNvPr id="244" name="Google Shape;244;p32"/>
          <p:cNvSpPr/>
          <p:nvPr/>
        </p:nvSpPr>
        <p:spPr>
          <a:xfrm>
            <a:off x="5915025" y="3615575"/>
            <a:ext cx="650400" cy="620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2668" y="4235675"/>
            <a:ext cx="487363" cy="487363"/>
          </a:xfrm>
          <a:prstGeom prst="rect">
            <a:avLst/>
          </a:prstGeom>
        </p:spPr>
      </p:pic>
      <p:sp>
        <p:nvSpPr>
          <p:cNvPr id="9" name="TextBox 8"/>
          <p:cNvSpPr txBox="1"/>
          <p:nvPr/>
        </p:nvSpPr>
        <p:spPr>
          <a:xfrm>
            <a:off x="8269311" y="4186009"/>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3"/>
          <p:cNvPicPr preferRelativeResize="0"/>
          <p:nvPr/>
        </p:nvPicPr>
        <p:blipFill rotWithShape="1">
          <a:blip r:embed="rId5">
            <a:alphaModFix/>
          </a:blip>
          <a:srcRect l="17101" r="10981"/>
          <a:stretch/>
        </p:blipFill>
        <p:spPr>
          <a:xfrm>
            <a:off x="3641400" y="1705850"/>
            <a:ext cx="4404450" cy="2352675"/>
          </a:xfrm>
          <a:prstGeom prst="rect">
            <a:avLst/>
          </a:prstGeom>
          <a:noFill/>
          <a:ln>
            <a:noFill/>
          </a:ln>
        </p:spPr>
      </p:pic>
      <p:sp>
        <p:nvSpPr>
          <p:cNvPr id="251" name="Google Shape;251;p33"/>
          <p:cNvSpPr txBox="1">
            <a:spLocks noGrp="1"/>
          </p:cNvSpPr>
          <p:nvPr>
            <p:ph type="title"/>
          </p:nvPr>
        </p:nvSpPr>
        <p:spPr>
          <a:xfrm>
            <a:off x="311700" y="113600"/>
            <a:ext cx="8520600" cy="9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Annotating the shared screen (Student view)</a:t>
            </a:r>
            <a:endParaRPr sz="2400"/>
          </a:p>
          <a:p>
            <a:pPr marL="0" lvl="0" indent="0" algn="l" rtl="0">
              <a:spcBef>
                <a:spcPts val="0"/>
              </a:spcBef>
              <a:spcAft>
                <a:spcPts val="0"/>
              </a:spcAft>
              <a:buNone/>
            </a:pPr>
            <a:endParaRPr sz="2400"/>
          </a:p>
          <a:p>
            <a:pPr marL="457200" lvl="0" indent="-342900" algn="l" rtl="0">
              <a:spcBef>
                <a:spcPts val="0"/>
              </a:spcBef>
              <a:spcAft>
                <a:spcPts val="0"/>
              </a:spcAft>
              <a:buSzPts val="1800"/>
              <a:buChar char="●"/>
            </a:pPr>
            <a:r>
              <a:rPr lang="en-GB" sz="1800" i="1"/>
              <a:t>Does not work on Chromebooks </a:t>
            </a:r>
            <a:endParaRPr sz="1800" i="1"/>
          </a:p>
        </p:txBody>
      </p:sp>
      <p:sp>
        <p:nvSpPr>
          <p:cNvPr id="252" name="Google Shape;252;p33"/>
          <p:cNvSpPr txBox="1">
            <a:spLocks noGrp="1"/>
          </p:cNvSpPr>
          <p:nvPr>
            <p:ph type="body" idx="1"/>
          </p:nvPr>
        </p:nvSpPr>
        <p:spPr>
          <a:xfrm>
            <a:off x="411575" y="17058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solidFill>
                  <a:srgbClr val="000000"/>
                </a:solidFill>
              </a:rPr>
              <a:t>To annotate a shared screen: </a:t>
            </a:r>
            <a:endParaRPr sz="1400">
              <a:solidFill>
                <a:srgbClr val="000000"/>
              </a:solidFill>
            </a:endParaRPr>
          </a:p>
          <a:p>
            <a:pPr marL="787400" marR="139700" lvl="0" indent="-317500" algn="l" rtl="0">
              <a:spcBef>
                <a:spcPts val="800"/>
              </a:spcBef>
              <a:spcAft>
                <a:spcPts val="0"/>
              </a:spcAft>
              <a:buClr>
                <a:srgbClr val="000000"/>
              </a:buClr>
              <a:buSzPts val="1400"/>
              <a:buAutoNum type="arabicPeriod"/>
            </a:pPr>
            <a:r>
              <a:rPr lang="en-GB" sz="1400">
                <a:solidFill>
                  <a:srgbClr val="000000"/>
                </a:solidFill>
              </a:rPr>
              <a:t>At the top of your screen, </a:t>
            </a:r>
            <a:br>
              <a:rPr lang="en-GB" sz="1400">
                <a:solidFill>
                  <a:srgbClr val="000000"/>
                </a:solidFill>
              </a:rPr>
            </a:br>
            <a:r>
              <a:rPr lang="en-GB" sz="1400">
                <a:solidFill>
                  <a:srgbClr val="000000"/>
                </a:solidFill>
              </a:rPr>
              <a:t>click View Options.</a:t>
            </a:r>
            <a:endParaRPr sz="1400">
              <a:solidFill>
                <a:srgbClr val="000000"/>
              </a:solidFill>
            </a:endParaRPr>
          </a:p>
          <a:p>
            <a:pPr marL="787400" marR="139700" lvl="0" indent="-317500" algn="l" rtl="0">
              <a:spcBef>
                <a:spcPts val="0"/>
              </a:spcBef>
              <a:spcAft>
                <a:spcPts val="0"/>
              </a:spcAft>
              <a:buClr>
                <a:srgbClr val="000000"/>
              </a:buClr>
              <a:buSzPts val="1400"/>
              <a:buAutoNum type="arabicPeriod"/>
            </a:pPr>
            <a:r>
              <a:rPr lang="en-GB" sz="1400">
                <a:solidFill>
                  <a:srgbClr val="000000"/>
                </a:solidFill>
              </a:rPr>
              <a:t>Click Annotate.</a:t>
            </a:r>
            <a:endParaRPr sz="1400">
              <a:solidFill>
                <a:srgbClr val="000000"/>
              </a:solidFill>
            </a:endParaRPr>
          </a:p>
          <a:p>
            <a:pPr marL="0" marR="139700" lvl="0" indent="0" algn="l" rtl="0">
              <a:spcBef>
                <a:spcPts val="800"/>
              </a:spcBef>
              <a:spcAft>
                <a:spcPts val="0"/>
              </a:spcAft>
              <a:buNone/>
            </a:pPr>
            <a:endParaRPr sz="1400">
              <a:solidFill>
                <a:srgbClr val="000000"/>
              </a:solidFill>
            </a:endParaRPr>
          </a:p>
          <a:p>
            <a:pPr marL="787400" marR="139700" lvl="0" indent="-317500" algn="l" rtl="0">
              <a:spcBef>
                <a:spcPts val="800"/>
              </a:spcBef>
              <a:spcAft>
                <a:spcPts val="0"/>
              </a:spcAft>
              <a:buClr>
                <a:srgbClr val="000000"/>
              </a:buClr>
              <a:buSzPts val="1400"/>
              <a:buAutoNum type="arabicPeriod"/>
            </a:pPr>
            <a:r>
              <a:rPr lang="en-GB" sz="1400">
                <a:solidFill>
                  <a:srgbClr val="000000"/>
                </a:solidFill>
              </a:rPr>
              <a:t>This will open the annotation tools.</a:t>
            </a:r>
            <a:endParaRPr sz="1400">
              <a:solidFill>
                <a:srgbClr val="000000"/>
              </a:solidFill>
            </a:endParaRPr>
          </a:p>
          <a:p>
            <a:pPr marL="0" marR="139700" lvl="0" indent="0" algn="l" rtl="0">
              <a:spcBef>
                <a:spcPts val="800"/>
              </a:spcBef>
              <a:spcAft>
                <a:spcPts val="0"/>
              </a:spcAft>
              <a:buNone/>
            </a:pPr>
            <a:endParaRPr sz="1400">
              <a:solidFill>
                <a:srgbClr val="000000"/>
              </a:solidFill>
            </a:endParaRPr>
          </a:p>
          <a:p>
            <a:pPr marL="0" marR="139700" lvl="0" indent="0" algn="l" rtl="0">
              <a:spcBef>
                <a:spcPts val="800"/>
              </a:spcBef>
              <a:spcAft>
                <a:spcPts val="0"/>
              </a:spcAft>
              <a:buNone/>
            </a:pPr>
            <a:endParaRPr sz="1400">
              <a:solidFill>
                <a:srgbClr val="000000"/>
              </a:solidFill>
            </a:endParaRPr>
          </a:p>
          <a:p>
            <a:pPr marL="787400" marR="139700" lvl="0" indent="-317500" algn="l" rtl="0">
              <a:spcBef>
                <a:spcPts val="800"/>
              </a:spcBef>
              <a:spcAft>
                <a:spcPts val="0"/>
              </a:spcAft>
              <a:buClr>
                <a:srgbClr val="000000"/>
              </a:buClr>
              <a:buSzPts val="1400"/>
              <a:buAutoNum type="arabicPeriod"/>
            </a:pPr>
            <a:r>
              <a:rPr lang="en-GB" sz="1400">
                <a:solidFill>
                  <a:srgbClr val="000000"/>
                </a:solidFill>
              </a:rPr>
              <a:t>Close the annotation tools at any time by clicking the X in the annotation toolbar.</a:t>
            </a:r>
            <a:endParaRPr sz="1400">
              <a:solidFill>
                <a:srgbClr val="000000"/>
              </a:solidFill>
            </a:endParaRPr>
          </a:p>
          <a:p>
            <a:pPr marL="457200" marR="139700" lvl="0" indent="0" algn="l" rtl="0">
              <a:spcBef>
                <a:spcPts val="800"/>
              </a:spcBef>
              <a:spcAft>
                <a:spcPts val="0"/>
              </a:spcAft>
              <a:buNone/>
            </a:pPr>
            <a:endParaRPr sz="1400">
              <a:solidFill>
                <a:srgbClr val="074D70"/>
              </a:solidFill>
            </a:endParaRPr>
          </a:p>
          <a:p>
            <a:pPr marL="0" lvl="0" indent="0" algn="l" rtl="0">
              <a:spcBef>
                <a:spcPts val="800"/>
              </a:spcBef>
              <a:spcAft>
                <a:spcPts val="1600"/>
              </a:spcAft>
              <a:buNone/>
            </a:pPr>
            <a:endParaRPr sz="1400"/>
          </a:p>
        </p:txBody>
      </p:sp>
      <p:pic>
        <p:nvPicPr>
          <p:cNvPr id="253" name="Google Shape;253;p33"/>
          <p:cNvPicPr preferRelativeResize="0"/>
          <p:nvPr/>
        </p:nvPicPr>
        <p:blipFill>
          <a:blip r:embed="rId6">
            <a:alphaModFix/>
          </a:blip>
          <a:stretch>
            <a:fillRect/>
          </a:stretch>
        </p:blipFill>
        <p:spPr>
          <a:xfrm>
            <a:off x="614125" y="3511300"/>
            <a:ext cx="4994150" cy="638875"/>
          </a:xfrm>
          <a:prstGeom prst="rect">
            <a:avLst/>
          </a:prstGeom>
          <a:noFill/>
          <a:ln>
            <a:noFill/>
          </a:ln>
        </p:spPr>
      </p:pic>
      <p:pic>
        <p:nvPicPr>
          <p:cNvPr id="2" name="slid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81068" y="4150175"/>
            <a:ext cx="487363" cy="487363"/>
          </a:xfrm>
          <a:prstGeom prst="rect">
            <a:avLst/>
          </a:prstGeom>
        </p:spPr>
      </p:pic>
      <p:sp>
        <p:nvSpPr>
          <p:cNvPr id="7" name="TextBox 6"/>
          <p:cNvSpPr txBox="1"/>
          <p:nvPr/>
        </p:nvSpPr>
        <p:spPr>
          <a:xfrm>
            <a:off x="8181068" y="4094810"/>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Annotation Tools</a:t>
            </a:r>
            <a:endParaRPr sz="2400"/>
          </a:p>
        </p:txBody>
      </p:sp>
      <p:sp>
        <p:nvSpPr>
          <p:cNvPr id="260" name="Google Shape;260;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highlight>
                  <a:srgbClr val="FAFAFA"/>
                </a:highlight>
              </a:rPr>
              <a:t>Zoom offers the basic annotation tools. </a:t>
            </a:r>
            <a:endParaRPr sz="1400">
              <a:solidFill>
                <a:srgbClr val="000000"/>
              </a:solidFill>
              <a:highlight>
                <a:srgbClr val="FAFAFA"/>
              </a:highlight>
            </a:endParaRPr>
          </a:p>
          <a:p>
            <a:pPr marL="0" lvl="0" indent="0" algn="l" rtl="0">
              <a:spcBef>
                <a:spcPts val="1600"/>
              </a:spcBef>
              <a:spcAft>
                <a:spcPts val="0"/>
              </a:spcAft>
              <a:buNone/>
            </a:pPr>
            <a:r>
              <a:rPr lang="en-GB" sz="1400">
                <a:solidFill>
                  <a:srgbClr val="000000"/>
                </a:solidFill>
                <a:highlight>
                  <a:srgbClr val="FAFAFA"/>
                </a:highlight>
              </a:rPr>
              <a:t>Click on the tools from your toolbar for more options. </a:t>
            </a:r>
            <a:endParaRPr sz="1400">
              <a:solidFill>
                <a:srgbClr val="000000"/>
              </a:solidFill>
              <a:highlight>
                <a:srgbClr val="FAFAFA"/>
              </a:highlight>
            </a:endParaRPr>
          </a:p>
          <a:p>
            <a:pPr marL="0" lvl="0" indent="0" algn="l" rtl="0">
              <a:spcBef>
                <a:spcPts val="1600"/>
              </a:spcBef>
              <a:spcAft>
                <a:spcPts val="0"/>
              </a:spcAft>
              <a:buNone/>
            </a:pPr>
            <a:r>
              <a:rPr lang="en-GB" sz="1400">
                <a:solidFill>
                  <a:srgbClr val="000000"/>
                </a:solidFill>
                <a:highlight>
                  <a:srgbClr val="FAFAFA"/>
                </a:highlight>
              </a:rPr>
              <a:t>To move from writing on the screen to using your computer controls, click on Mouse.</a:t>
            </a:r>
            <a:endParaRPr sz="1400">
              <a:solidFill>
                <a:srgbClr val="000000"/>
              </a:solidFill>
              <a:highlight>
                <a:srgbClr val="FAFAFA"/>
              </a:highlight>
            </a:endParaRPr>
          </a:p>
          <a:p>
            <a:pPr marL="0" lvl="0" indent="0" algn="l" rtl="0">
              <a:spcBef>
                <a:spcPts val="1600"/>
              </a:spcBef>
              <a:spcAft>
                <a:spcPts val="1600"/>
              </a:spcAft>
              <a:buNone/>
            </a:pPr>
            <a:r>
              <a:rPr lang="en-GB" sz="1400">
                <a:solidFill>
                  <a:srgbClr val="000000"/>
                </a:solidFill>
                <a:highlight>
                  <a:srgbClr val="FAFAFA"/>
                </a:highlight>
              </a:rPr>
              <a:t>The toolbar can be dragged around if it gets in the way of something that you are sharing.</a:t>
            </a:r>
            <a:endParaRPr sz="1400">
              <a:solidFill>
                <a:srgbClr val="000000"/>
              </a:solidFill>
              <a:highlight>
                <a:srgbClr val="FAFAFA"/>
              </a:highlight>
            </a:endParaRPr>
          </a:p>
        </p:txBody>
      </p:sp>
      <p:pic>
        <p:nvPicPr>
          <p:cNvPr id="261" name="Google Shape;261;p34"/>
          <p:cNvPicPr preferRelativeResize="0"/>
          <p:nvPr/>
        </p:nvPicPr>
        <p:blipFill>
          <a:blip r:embed="rId5">
            <a:alphaModFix/>
          </a:blip>
          <a:stretch>
            <a:fillRect/>
          </a:stretch>
        </p:blipFill>
        <p:spPr>
          <a:xfrm>
            <a:off x="311700" y="2934800"/>
            <a:ext cx="8159876" cy="1043850"/>
          </a:xfrm>
          <a:prstGeom prst="rect">
            <a:avLst/>
          </a:prstGeom>
          <a:noFill/>
          <a:ln>
            <a:noFill/>
          </a:ln>
        </p:spPr>
      </p:pic>
      <p:pic>
        <p:nvPicPr>
          <p:cNvPr id="2" name="slid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3811" y="4325193"/>
            <a:ext cx="487363" cy="487363"/>
          </a:xfrm>
          <a:prstGeom prst="rect">
            <a:avLst/>
          </a:prstGeom>
        </p:spPr>
      </p:pic>
      <p:sp>
        <p:nvSpPr>
          <p:cNvPr id="6" name="TextBox 5"/>
          <p:cNvSpPr txBox="1"/>
          <p:nvPr/>
        </p:nvSpPr>
        <p:spPr>
          <a:xfrm>
            <a:off x="8012482" y="4300359"/>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Screen sharing - </a:t>
            </a:r>
            <a:r>
              <a:rPr lang="en-GB" sz="1800">
                <a:solidFill>
                  <a:srgbClr val="000000"/>
                </a:solidFill>
              </a:rPr>
              <a:t>Moving from one screen share to the next…</a:t>
            </a:r>
            <a:endParaRPr sz="1800">
              <a:solidFill>
                <a:srgbClr val="000000"/>
              </a:solidFill>
            </a:endParaRPr>
          </a:p>
        </p:txBody>
      </p:sp>
      <p:sp>
        <p:nvSpPr>
          <p:cNvPr id="268" name="Google Shape;268;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17500" algn="l" rtl="0">
              <a:spcBef>
                <a:spcPts val="1600"/>
              </a:spcBef>
              <a:spcAft>
                <a:spcPts val="0"/>
              </a:spcAft>
              <a:buClr>
                <a:srgbClr val="000000"/>
              </a:buClr>
              <a:buSzPts val="1400"/>
              <a:buAutoNum type="arabicPeriod"/>
            </a:pPr>
            <a:r>
              <a:rPr lang="en-GB" sz="1400">
                <a:solidFill>
                  <a:srgbClr val="000000"/>
                </a:solidFill>
              </a:rPr>
              <a:t>While sharing, click on </a:t>
            </a:r>
            <a:r>
              <a:rPr lang="en-GB" sz="1400" b="1">
                <a:solidFill>
                  <a:srgbClr val="000000"/>
                </a:solidFill>
              </a:rPr>
              <a:t>Pause Share</a:t>
            </a:r>
            <a:r>
              <a:rPr lang="en-GB" sz="1400">
                <a:solidFill>
                  <a:srgbClr val="000000"/>
                </a:solidFill>
              </a:rPr>
              <a:t>. Participants will continue to see the current share while you select your new screen.</a:t>
            </a:r>
            <a:endParaRPr sz="1400">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457200" lvl="0" indent="-317500" algn="l" rtl="0">
              <a:spcBef>
                <a:spcPts val="1600"/>
              </a:spcBef>
              <a:spcAft>
                <a:spcPts val="0"/>
              </a:spcAft>
              <a:buClr>
                <a:srgbClr val="000000"/>
              </a:buClr>
              <a:buSzPts val="1400"/>
              <a:buAutoNum type="arabicPeriod"/>
            </a:pPr>
            <a:r>
              <a:rPr lang="en-GB" sz="1400">
                <a:solidFill>
                  <a:srgbClr val="000000"/>
                </a:solidFill>
              </a:rPr>
              <a:t>You will see that “Your screen sharing is paused”. Now click on </a:t>
            </a:r>
            <a:r>
              <a:rPr lang="en-GB" sz="1400" b="1">
                <a:solidFill>
                  <a:srgbClr val="000000"/>
                </a:solidFill>
              </a:rPr>
              <a:t>New Share </a:t>
            </a:r>
            <a:r>
              <a:rPr lang="en-GB" sz="1400">
                <a:solidFill>
                  <a:srgbClr val="000000"/>
                </a:solidFill>
              </a:rPr>
              <a:t>and select the new screen that you would like to share next.</a:t>
            </a:r>
            <a:endParaRPr sz="1400">
              <a:solidFill>
                <a:srgbClr val="000000"/>
              </a:solidFill>
            </a:endParaRPr>
          </a:p>
        </p:txBody>
      </p:sp>
      <p:pic>
        <p:nvPicPr>
          <p:cNvPr id="269" name="Google Shape;269;p35"/>
          <p:cNvPicPr preferRelativeResize="0"/>
          <p:nvPr/>
        </p:nvPicPr>
        <p:blipFill>
          <a:blip r:embed="rId5">
            <a:alphaModFix/>
          </a:blip>
          <a:stretch>
            <a:fillRect/>
          </a:stretch>
        </p:blipFill>
        <p:spPr>
          <a:xfrm>
            <a:off x="311700" y="1017725"/>
            <a:ext cx="7352180" cy="771525"/>
          </a:xfrm>
          <a:prstGeom prst="rect">
            <a:avLst/>
          </a:prstGeom>
          <a:noFill/>
          <a:ln>
            <a:noFill/>
          </a:ln>
        </p:spPr>
      </p:pic>
      <p:pic>
        <p:nvPicPr>
          <p:cNvPr id="270" name="Google Shape;270;p35"/>
          <p:cNvPicPr preferRelativeResize="0"/>
          <p:nvPr/>
        </p:nvPicPr>
        <p:blipFill>
          <a:blip r:embed="rId6">
            <a:alphaModFix/>
          </a:blip>
          <a:stretch>
            <a:fillRect/>
          </a:stretch>
        </p:blipFill>
        <p:spPr>
          <a:xfrm>
            <a:off x="168700" y="2571750"/>
            <a:ext cx="7352176" cy="755744"/>
          </a:xfrm>
          <a:prstGeom prst="rect">
            <a:avLst/>
          </a:prstGeom>
          <a:noFill/>
          <a:ln>
            <a:noFill/>
          </a:ln>
        </p:spPr>
      </p:pic>
      <p:cxnSp>
        <p:nvCxnSpPr>
          <p:cNvPr id="271" name="Google Shape;271;p35"/>
          <p:cNvCxnSpPr/>
          <p:nvPr/>
        </p:nvCxnSpPr>
        <p:spPr>
          <a:xfrm rot="10800000">
            <a:off x="4955500" y="2854475"/>
            <a:ext cx="2331900" cy="771000"/>
          </a:xfrm>
          <a:prstGeom prst="straightConnector1">
            <a:avLst/>
          </a:prstGeom>
          <a:noFill/>
          <a:ln w="38100" cap="flat" cmpd="sng">
            <a:solidFill>
              <a:srgbClr val="FF0000"/>
            </a:solidFill>
            <a:prstDash val="solid"/>
            <a:round/>
            <a:headEnd type="none" w="med" len="med"/>
            <a:tailEnd type="triangle" w="med" len="med"/>
          </a:ln>
        </p:spPr>
      </p:cxnSp>
      <p:pic>
        <p:nvPicPr>
          <p:cNvPr id="2" name="slid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4937" y="4081512"/>
            <a:ext cx="487363" cy="487363"/>
          </a:xfrm>
          <a:prstGeom prst="rect">
            <a:avLst/>
          </a:prstGeom>
        </p:spPr>
      </p:pic>
      <p:sp>
        <p:nvSpPr>
          <p:cNvPr id="8" name="TextBox 7"/>
          <p:cNvSpPr txBox="1"/>
          <p:nvPr/>
        </p:nvSpPr>
        <p:spPr>
          <a:xfrm>
            <a:off x="8264272" y="4094955"/>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t>Screen sharing </a:t>
            </a:r>
            <a:r>
              <a:rPr lang="en-GB"/>
              <a:t>- </a:t>
            </a:r>
            <a:r>
              <a:rPr lang="en-GB" sz="1800">
                <a:solidFill>
                  <a:srgbClr val="000000"/>
                </a:solidFill>
              </a:rPr>
              <a:t>Moving from one screen share to the next…</a:t>
            </a:r>
            <a:endParaRPr>
              <a:solidFill>
                <a:srgbClr val="000000"/>
              </a:solidFill>
            </a:endParaRPr>
          </a:p>
        </p:txBody>
      </p:sp>
      <p:sp>
        <p:nvSpPr>
          <p:cNvPr id="278" name="Google Shape;278;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rPr>
              <a:t>3. Select the new screen that you wish to share from the thumbnail choices and click on Share…</a:t>
            </a:r>
            <a:endParaRPr sz="1400">
              <a:solidFill>
                <a:srgbClr val="000000"/>
              </a:solidFill>
            </a:endParaRPr>
          </a:p>
          <a:p>
            <a:pPr marL="0" lvl="0" indent="0" algn="l" rtl="0">
              <a:spcBef>
                <a:spcPts val="1600"/>
              </a:spcBef>
              <a:spcAft>
                <a:spcPts val="0"/>
              </a:spcAft>
              <a:buNone/>
            </a:pPr>
            <a:br>
              <a:rPr lang="en-GB" sz="1400">
                <a:solidFill>
                  <a:srgbClr val="000000"/>
                </a:solidFill>
              </a:rPr>
            </a:br>
            <a:r>
              <a:rPr lang="en-GB" sz="1400">
                <a:solidFill>
                  <a:srgbClr val="000000"/>
                </a:solidFill>
              </a:rPr>
              <a:t>4. Now click on Resume Share.</a:t>
            </a:r>
            <a:endParaRPr sz="1400">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1600"/>
              </a:spcAft>
              <a:buNone/>
            </a:pPr>
            <a:br>
              <a:rPr lang="en-GB" sz="1400">
                <a:solidFill>
                  <a:srgbClr val="000000"/>
                </a:solidFill>
              </a:rPr>
            </a:br>
            <a:r>
              <a:rPr lang="en-GB" sz="1400">
                <a:solidFill>
                  <a:srgbClr val="000000"/>
                </a:solidFill>
              </a:rPr>
              <a:t>5. Your New Share will now be visible to participants.</a:t>
            </a:r>
            <a:endParaRPr sz="1400">
              <a:solidFill>
                <a:srgbClr val="000000"/>
              </a:solidFill>
            </a:endParaRPr>
          </a:p>
        </p:txBody>
      </p:sp>
      <p:pic>
        <p:nvPicPr>
          <p:cNvPr id="279" name="Google Shape;279;p36"/>
          <p:cNvPicPr preferRelativeResize="0"/>
          <p:nvPr/>
        </p:nvPicPr>
        <p:blipFill>
          <a:blip r:embed="rId3">
            <a:alphaModFix/>
          </a:blip>
          <a:stretch>
            <a:fillRect/>
          </a:stretch>
        </p:blipFill>
        <p:spPr>
          <a:xfrm>
            <a:off x="5331573" y="1553525"/>
            <a:ext cx="3187651" cy="1886000"/>
          </a:xfrm>
          <a:prstGeom prst="rect">
            <a:avLst/>
          </a:prstGeom>
          <a:noFill/>
          <a:ln>
            <a:noFill/>
          </a:ln>
        </p:spPr>
      </p:pic>
      <p:cxnSp>
        <p:nvCxnSpPr>
          <p:cNvPr id="280" name="Google Shape;280;p36"/>
          <p:cNvCxnSpPr/>
          <p:nvPr/>
        </p:nvCxnSpPr>
        <p:spPr>
          <a:xfrm>
            <a:off x="2002500" y="1553525"/>
            <a:ext cx="5867700" cy="1448100"/>
          </a:xfrm>
          <a:prstGeom prst="straightConnector1">
            <a:avLst/>
          </a:prstGeom>
          <a:noFill/>
          <a:ln w="38100" cap="flat" cmpd="sng">
            <a:solidFill>
              <a:srgbClr val="FF0000"/>
            </a:solidFill>
            <a:prstDash val="solid"/>
            <a:round/>
            <a:headEnd type="none" w="med" len="med"/>
            <a:tailEnd type="triangle" w="med" len="med"/>
          </a:ln>
        </p:spPr>
      </p:cxnSp>
      <p:sp>
        <p:nvSpPr>
          <p:cNvPr id="281" name="Google Shape;281;p36"/>
          <p:cNvSpPr txBox="1"/>
          <p:nvPr/>
        </p:nvSpPr>
        <p:spPr>
          <a:xfrm>
            <a:off x="311700" y="2294350"/>
            <a:ext cx="4775100" cy="3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82" name="Google Shape;282;p36"/>
          <p:cNvPicPr preferRelativeResize="0"/>
          <p:nvPr/>
        </p:nvPicPr>
        <p:blipFill rotWithShape="1">
          <a:blip r:embed="rId4">
            <a:alphaModFix/>
          </a:blip>
          <a:srcRect l="32409" r="-27957"/>
          <a:stretch/>
        </p:blipFill>
        <p:spPr>
          <a:xfrm>
            <a:off x="376125" y="2571750"/>
            <a:ext cx="5489801" cy="755750"/>
          </a:xfrm>
          <a:prstGeom prst="rect">
            <a:avLst/>
          </a:prstGeom>
          <a:noFill/>
          <a:ln>
            <a:noFill/>
          </a:ln>
        </p:spPr>
      </p:pic>
      <p:pic>
        <p:nvPicPr>
          <p:cNvPr id="283" name="Google Shape;283;p36"/>
          <p:cNvPicPr preferRelativeResize="0"/>
          <p:nvPr/>
        </p:nvPicPr>
        <p:blipFill>
          <a:blip r:embed="rId5">
            <a:alphaModFix/>
          </a:blip>
          <a:stretch>
            <a:fillRect/>
          </a:stretch>
        </p:blipFill>
        <p:spPr>
          <a:xfrm>
            <a:off x="376125" y="4006925"/>
            <a:ext cx="7352180" cy="771525"/>
          </a:xfrm>
          <a:prstGeom prst="rect">
            <a:avLst/>
          </a:prstGeom>
          <a:noFill/>
          <a:ln>
            <a:noFill/>
          </a:ln>
        </p:spPr>
      </p:pic>
      <p:sp>
        <p:nvSpPr>
          <p:cNvPr id="284" name="Google Shape;284;p36"/>
          <p:cNvSpPr/>
          <p:nvPr/>
        </p:nvSpPr>
        <p:spPr>
          <a:xfrm>
            <a:off x="2294350" y="2506525"/>
            <a:ext cx="733500" cy="6624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7"/>
          <p:cNvSpPr txBox="1"/>
          <p:nvPr/>
        </p:nvSpPr>
        <p:spPr>
          <a:xfrm>
            <a:off x="436525" y="437025"/>
            <a:ext cx="7885200" cy="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t>When you start sharing your screen, your chat and participant list will disappear. </a:t>
            </a:r>
            <a:endParaRPr sz="2400"/>
          </a:p>
        </p:txBody>
      </p:sp>
      <p:sp>
        <p:nvSpPr>
          <p:cNvPr id="290" name="Google Shape;290;p37"/>
          <p:cNvSpPr txBox="1"/>
          <p:nvPr/>
        </p:nvSpPr>
        <p:spPr>
          <a:xfrm>
            <a:off x="291500" y="2570950"/>
            <a:ext cx="5575200" cy="1895400"/>
          </a:xfrm>
          <a:prstGeom prst="rect">
            <a:avLst/>
          </a:prstGeom>
          <a:noFill/>
          <a:ln>
            <a:noFill/>
          </a:ln>
        </p:spPr>
        <p:txBody>
          <a:bodyPr spcFirstLastPara="1" wrap="square" lIns="91425" tIns="91425" rIns="91425" bIns="91425" anchor="t" anchorCtr="0">
            <a:noAutofit/>
          </a:bodyPr>
          <a:lstStyle/>
          <a:p>
            <a:pPr marL="457200" marR="139700" lvl="0" indent="0" algn="l" rtl="0">
              <a:lnSpc>
                <a:spcPct val="115000"/>
              </a:lnSpc>
              <a:spcBef>
                <a:spcPts val="800"/>
              </a:spcBef>
              <a:spcAft>
                <a:spcPts val="0"/>
              </a:spcAft>
              <a:buNone/>
            </a:pPr>
            <a:r>
              <a:rPr lang="en-GB"/>
              <a:t>You can click on chat again and a floating chat window will appear.</a:t>
            </a:r>
            <a:endParaRPr/>
          </a:p>
          <a:p>
            <a:pPr marL="457200" marR="139700" lvl="0" indent="0" algn="l" rtl="0">
              <a:lnSpc>
                <a:spcPct val="115000"/>
              </a:lnSpc>
              <a:spcBef>
                <a:spcPts val="800"/>
              </a:spcBef>
              <a:spcAft>
                <a:spcPts val="800"/>
              </a:spcAft>
              <a:buNone/>
            </a:pPr>
            <a:r>
              <a:rPr lang="en-GB"/>
              <a:t>If you receive new chat messages while in screen share mode, the More button will flash orange to indicate the incoming message. You can click on More, then Chat to open the window. </a:t>
            </a:r>
            <a:endParaRPr/>
          </a:p>
        </p:txBody>
      </p:sp>
      <p:pic>
        <p:nvPicPr>
          <p:cNvPr id="291" name="Google Shape;291;p37"/>
          <p:cNvPicPr preferRelativeResize="0"/>
          <p:nvPr/>
        </p:nvPicPr>
        <p:blipFill>
          <a:blip r:embed="rId5">
            <a:alphaModFix/>
          </a:blip>
          <a:stretch>
            <a:fillRect/>
          </a:stretch>
        </p:blipFill>
        <p:spPr>
          <a:xfrm>
            <a:off x="436525" y="1427450"/>
            <a:ext cx="5372100" cy="962025"/>
          </a:xfrm>
          <a:prstGeom prst="rect">
            <a:avLst/>
          </a:prstGeom>
          <a:noFill/>
          <a:ln>
            <a:noFill/>
          </a:ln>
        </p:spPr>
      </p:pic>
      <p:pic>
        <p:nvPicPr>
          <p:cNvPr id="292" name="Google Shape;292;p37"/>
          <p:cNvPicPr preferRelativeResize="0"/>
          <p:nvPr/>
        </p:nvPicPr>
        <p:blipFill>
          <a:blip r:embed="rId6">
            <a:alphaModFix/>
          </a:blip>
          <a:stretch>
            <a:fillRect/>
          </a:stretch>
        </p:blipFill>
        <p:spPr>
          <a:xfrm>
            <a:off x="5917513" y="1919063"/>
            <a:ext cx="2676525" cy="3114675"/>
          </a:xfrm>
          <a:prstGeom prst="rect">
            <a:avLst/>
          </a:prstGeom>
          <a:noFill/>
          <a:ln>
            <a:noFill/>
          </a:ln>
        </p:spPr>
      </p:pic>
      <p:cxnSp>
        <p:nvCxnSpPr>
          <p:cNvPr id="293" name="Google Shape;293;p37"/>
          <p:cNvCxnSpPr/>
          <p:nvPr/>
        </p:nvCxnSpPr>
        <p:spPr>
          <a:xfrm rot="10800000" flipH="1">
            <a:off x="4626325" y="2153350"/>
            <a:ext cx="1316400" cy="112800"/>
          </a:xfrm>
          <a:prstGeom prst="straightConnector1">
            <a:avLst/>
          </a:prstGeom>
          <a:noFill/>
          <a:ln w="38100" cap="flat" cmpd="sng">
            <a:solidFill>
              <a:srgbClr val="FF0000"/>
            </a:solidFill>
            <a:prstDash val="solid"/>
            <a:round/>
            <a:headEnd type="none" w="med" len="med"/>
            <a:tailEnd type="triangle" w="med" len="med"/>
          </a:ln>
        </p:spPr>
      </p:cxnSp>
      <p:pic>
        <p:nvPicPr>
          <p:cNvPr id="2" name="slid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4384" y="301329"/>
            <a:ext cx="487363" cy="487363"/>
          </a:xfrm>
          <a:prstGeom prst="rect">
            <a:avLst/>
          </a:prstGeom>
        </p:spPr>
      </p:pic>
      <p:sp>
        <p:nvSpPr>
          <p:cNvPr id="8" name="TextBox 7"/>
          <p:cNvSpPr txBox="1"/>
          <p:nvPr/>
        </p:nvSpPr>
        <p:spPr>
          <a:xfrm>
            <a:off x="8244384" y="301329"/>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Screen sharing menu… you can move it!</a:t>
            </a:r>
            <a:endParaRPr sz="2400"/>
          </a:p>
        </p:txBody>
      </p:sp>
      <p:pic>
        <p:nvPicPr>
          <p:cNvPr id="300" name="Google Shape;300;p38"/>
          <p:cNvPicPr preferRelativeResize="0"/>
          <p:nvPr/>
        </p:nvPicPr>
        <p:blipFill rotWithShape="1">
          <a:blip r:embed="rId5">
            <a:alphaModFix/>
          </a:blip>
          <a:srcRect l="3097" r="57642" b="20255"/>
          <a:stretch/>
        </p:blipFill>
        <p:spPr>
          <a:xfrm>
            <a:off x="1910025" y="1109250"/>
            <a:ext cx="5771471" cy="3596651"/>
          </a:xfrm>
          <a:prstGeom prst="rect">
            <a:avLst/>
          </a:prstGeom>
          <a:noFill/>
          <a:ln>
            <a:noFill/>
          </a:ln>
          <a:effectLst>
            <a:outerShdw blurRad="57150" dist="19050" dir="5400000" algn="bl" rotWithShape="0">
              <a:srgbClr val="000000">
                <a:alpha val="50000"/>
              </a:srgbClr>
            </a:outerShdw>
          </a:effectLst>
        </p:spPr>
      </p:pic>
      <p:sp>
        <p:nvSpPr>
          <p:cNvPr id="301" name="Google Shape;301;p38"/>
          <p:cNvSpPr/>
          <p:nvPr/>
        </p:nvSpPr>
        <p:spPr>
          <a:xfrm>
            <a:off x="4127975" y="1297625"/>
            <a:ext cx="188100" cy="1506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0267" y="3568246"/>
            <a:ext cx="487363" cy="487363"/>
          </a:xfrm>
          <a:prstGeom prst="rect">
            <a:avLst/>
          </a:prstGeom>
        </p:spPr>
      </p:pic>
      <p:sp>
        <p:nvSpPr>
          <p:cNvPr id="6" name="TextBox 5"/>
          <p:cNvSpPr txBox="1"/>
          <p:nvPr/>
        </p:nvSpPr>
        <p:spPr>
          <a:xfrm>
            <a:off x="429602" y="3543412"/>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Screen sharing menu… to the bottom :)</a:t>
            </a:r>
            <a:endParaRPr sz="2400"/>
          </a:p>
        </p:txBody>
      </p:sp>
      <p:pic>
        <p:nvPicPr>
          <p:cNvPr id="308" name="Google Shape;308;p39"/>
          <p:cNvPicPr preferRelativeResize="0"/>
          <p:nvPr/>
        </p:nvPicPr>
        <p:blipFill rotWithShape="1">
          <a:blip r:embed="rId5">
            <a:alphaModFix/>
          </a:blip>
          <a:srcRect l="3167" t="4040" r="57673" b="19442"/>
          <a:stretch/>
        </p:blipFill>
        <p:spPr>
          <a:xfrm>
            <a:off x="1553525" y="1204900"/>
            <a:ext cx="5791421" cy="3472351"/>
          </a:xfrm>
          <a:prstGeom prst="rect">
            <a:avLst/>
          </a:prstGeom>
          <a:noFill/>
          <a:ln>
            <a:noFill/>
          </a:ln>
          <a:effectLst>
            <a:outerShdw blurRad="57150" dist="19050" dir="5400000" algn="bl" rotWithShape="0">
              <a:schemeClr val="dk1">
                <a:alpha val="50000"/>
              </a:schemeClr>
            </a:outerShdw>
          </a:effectLst>
        </p:spPr>
      </p:pic>
      <p:pic>
        <p:nvPicPr>
          <p:cNvPr id="2" name="slid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8497" y="3473903"/>
            <a:ext cx="487363" cy="487363"/>
          </a:xfrm>
          <a:prstGeom prst="rect">
            <a:avLst/>
          </a:prstGeom>
        </p:spPr>
      </p:pic>
      <p:sp>
        <p:nvSpPr>
          <p:cNvPr id="5" name="TextBox 4"/>
          <p:cNvSpPr txBox="1"/>
          <p:nvPr/>
        </p:nvSpPr>
        <p:spPr>
          <a:xfrm>
            <a:off x="407832" y="3473903"/>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Add another whiteboard page when sharing</a:t>
            </a:r>
            <a:endParaRPr sz="2400"/>
          </a:p>
        </p:txBody>
      </p:sp>
      <p:pic>
        <p:nvPicPr>
          <p:cNvPr id="315" name="Google Shape;315;p40"/>
          <p:cNvPicPr preferRelativeResize="0"/>
          <p:nvPr/>
        </p:nvPicPr>
        <p:blipFill>
          <a:blip r:embed="rId5">
            <a:alphaModFix/>
          </a:blip>
          <a:stretch>
            <a:fillRect/>
          </a:stretch>
        </p:blipFill>
        <p:spPr>
          <a:xfrm>
            <a:off x="1307200" y="1152475"/>
            <a:ext cx="6341548" cy="3571451"/>
          </a:xfrm>
          <a:prstGeom prst="rect">
            <a:avLst/>
          </a:prstGeom>
          <a:noFill/>
          <a:ln>
            <a:noFill/>
          </a:ln>
          <a:effectLst>
            <a:outerShdw blurRad="57150" dist="19050" dir="5400000" algn="bl" rotWithShape="0">
              <a:srgbClr val="000000">
                <a:alpha val="50000"/>
              </a:srgbClr>
            </a:outerShdw>
          </a:effectLst>
        </p:spPr>
      </p:pic>
      <p:sp>
        <p:nvSpPr>
          <p:cNvPr id="316" name="Google Shape;316;p40"/>
          <p:cNvSpPr/>
          <p:nvPr/>
        </p:nvSpPr>
        <p:spPr>
          <a:xfrm>
            <a:off x="7353225" y="4513500"/>
            <a:ext cx="366600" cy="2916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700" y="3023960"/>
            <a:ext cx="487363" cy="487363"/>
          </a:xfrm>
          <a:prstGeom prst="rect">
            <a:avLst/>
          </a:prstGeom>
        </p:spPr>
      </p:pic>
      <p:sp>
        <p:nvSpPr>
          <p:cNvPr id="6" name="TextBox 5"/>
          <p:cNvSpPr txBox="1"/>
          <p:nvPr/>
        </p:nvSpPr>
        <p:spPr>
          <a:xfrm>
            <a:off x="311700" y="3023960"/>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1"/>
          <p:cNvPicPr preferRelativeResize="0"/>
          <p:nvPr/>
        </p:nvPicPr>
        <p:blipFill>
          <a:blip r:embed="rId5">
            <a:alphaModFix/>
          </a:blip>
          <a:stretch>
            <a:fillRect/>
          </a:stretch>
        </p:blipFill>
        <p:spPr>
          <a:xfrm>
            <a:off x="4741600" y="1892650"/>
            <a:ext cx="3425849" cy="2105650"/>
          </a:xfrm>
          <a:prstGeom prst="rect">
            <a:avLst/>
          </a:prstGeom>
          <a:noFill/>
          <a:ln>
            <a:noFill/>
          </a:ln>
        </p:spPr>
      </p:pic>
      <p:pic>
        <p:nvPicPr>
          <p:cNvPr id="323" name="Google Shape;323;p41"/>
          <p:cNvPicPr preferRelativeResize="0"/>
          <p:nvPr/>
        </p:nvPicPr>
        <p:blipFill>
          <a:blip r:embed="rId6">
            <a:alphaModFix/>
          </a:blip>
          <a:stretch>
            <a:fillRect/>
          </a:stretch>
        </p:blipFill>
        <p:spPr>
          <a:xfrm>
            <a:off x="390625" y="1205150"/>
            <a:ext cx="8185197" cy="366550"/>
          </a:xfrm>
          <a:prstGeom prst="rect">
            <a:avLst/>
          </a:prstGeom>
          <a:noFill/>
          <a:ln>
            <a:noFill/>
          </a:ln>
        </p:spPr>
      </p:pic>
      <p:sp>
        <p:nvSpPr>
          <p:cNvPr id="324" name="Google Shape;324;p41"/>
          <p:cNvSpPr/>
          <p:nvPr/>
        </p:nvSpPr>
        <p:spPr>
          <a:xfrm>
            <a:off x="6187725" y="1173338"/>
            <a:ext cx="807900" cy="417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Let’s try Breakout Rooms!</a:t>
            </a:r>
            <a:endParaRPr sz="2400"/>
          </a:p>
        </p:txBody>
      </p:sp>
      <p:sp>
        <p:nvSpPr>
          <p:cNvPr id="326" name="Google Shape;326;p41"/>
          <p:cNvSpPr txBox="1"/>
          <p:nvPr/>
        </p:nvSpPr>
        <p:spPr>
          <a:xfrm>
            <a:off x="656975" y="1849925"/>
            <a:ext cx="3915000" cy="28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In Zoom, you can create breakout rooms to support small groups working independently. </a:t>
            </a:r>
            <a:endParaRPr/>
          </a:p>
          <a:p>
            <a:pPr marL="0" lvl="0" indent="0" algn="l" rtl="0">
              <a:spcBef>
                <a:spcPts val="0"/>
              </a:spcBef>
              <a:spcAft>
                <a:spcPts val="0"/>
              </a:spcAft>
              <a:buNone/>
            </a:pPr>
            <a:r>
              <a:rPr lang="en-GB"/>
              <a:t>Click on the </a:t>
            </a:r>
            <a:r>
              <a:rPr lang="en-GB" b="1"/>
              <a:t>Breakout Rooms</a:t>
            </a:r>
            <a:r>
              <a:rPr lang="en-GB"/>
              <a:t> icon on your control bar and either automatically or manually select the number of rooms you need. </a:t>
            </a:r>
            <a:endParaRPr/>
          </a:p>
          <a:p>
            <a:pPr marL="0" lvl="0" indent="0" algn="l" rtl="0">
              <a:spcBef>
                <a:spcPts val="0"/>
              </a:spcBef>
              <a:spcAft>
                <a:spcPts val="0"/>
              </a:spcAft>
              <a:buNone/>
            </a:pPr>
            <a:endParaRPr/>
          </a:p>
          <a:p>
            <a:pPr marL="0" lvl="0" indent="0" algn="l" rtl="0">
              <a:spcBef>
                <a:spcPts val="0"/>
              </a:spcBef>
              <a:spcAft>
                <a:spcPts val="0"/>
              </a:spcAft>
              <a:buNone/>
            </a:pPr>
            <a:r>
              <a:rPr lang="en-GB"/>
              <a:t>If you need to communicate with your students, you can broadcast to all from the main classroom. Direct communication with individual students, needs to happen in the breakout rooms, which requires a visit.</a:t>
            </a:r>
            <a:endParaRPr/>
          </a:p>
        </p:txBody>
      </p:sp>
      <p:pic>
        <p:nvPicPr>
          <p:cNvPr id="2" name="slide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3639" y="4232362"/>
            <a:ext cx="487363" cy="487363"/>
          </a:xfrm>
          <a:prstGeom prst="rect">
            <a:avLst/>
          </a:prstGeom>
        </p:spPr>
      </p:pic>
      <p:sp>
        <p:nvSpPr>
          <p:cNvPr id="8" name="TextBox 7"/>
          <p:cNvSpPr txBox="1"/>
          <p:nvPr/>
        </p:nvSpPr>
        <p:spPr>
          <a:xfrm>
            <a:off x="8158071" y="4207528"/>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Getting Started with Zoom</a:t>
            </a:r>
            <a:endParaRPr sz="2400"/>
          </a:p>
        </p:txBody>
      </p:sp>
      <p:sp>
        <p:nvSpPr>
          <p:cNvPr id="74" name="Google Shape;74;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rPr>
              <a:t>Teachers in Zoom will have a URL, or invitation link, that can then be shared with students.</a:t>
            </a:r>
            <a:endParaRPr sz="1400">
              <a:solidFill>
                <a:srgbClr val="000000"/>
              </a:solidFill>
            </a:endParaRPr>
          </a:p>
          <a:p>
            <a:pPr marL="0" lvl="0" indent="0" algn="l" rtl="0">
              <a:spcBef>
                <a:spcPts val="1600"/>
              </a:spcBef>
              <a:spcAft>
                <a:spcPts val="0"/>
              </a:spcAft>
              <a:buNone/>
            </a:pPr>
            <a:r>
              <a:rPr lang="en-GB" sz="1400">
                <a:solidFill>
                  <a:srgbClr val="000000"/>
                </a:solidFill>
              </a:rPr>
              <a:t>Students will be required to click on the link provided OR copy and paste it into their browser’s address bar. </a:t>
            </a:r>
            <a:r>
              <a:rPr lang="en-GB" sz="1400">
                <a:solidFill>
                  <a:schemeClr val="dk1"/>
                </a:solidFill>
              </a:rPr>
              <a:t>Chrome, Firefox and Safari are all supported.</a:t>
            </a:r>
            <a:endParaRPr sz="1400">
              <a:solidFill>
                <a:schemeClr val="dk1"/>
              </a:solidFill>
            </a:endParaRPr>
          </a:p>
          <a:p>
            <a:pPr marL="0" lvl="0" indent="0" algn="l" rtl="0">
              <a:spcBef>
                <a:spcPts val="1600"/>
              </a:spcBef>
              <a:spcAft>
                <a:spcPts val="0"/>
              </a:spcAft>
              <a:buNone/>
            </a:pPr>
            <a:r>
              <a:rPr lang="en-GB" sz="1400">
                <a:solidFill>
                  <a:srgbClr val="000000"/>
                </a:solidFill>
              </a:rPr>
              <a:t>For more, students can access participant guides at learnquebec.ca/onlinesolutions.</a:t>
            </a:r>
            <a:endParaRPr sz="1400">
              <a:solidFill>
                <a:srgbClr val="000000"/>
              </a:solidFill>
            </a:endParaRPr>
          </a:p>
          <a:p>
            <a:pPr marL="0" lvl="0" indent="0" algn="l" rtl="0">
              <a:spcBef>
                <a:spcPts val="1600"/>
              </a:spcBef>
              <a:spcAft>
                <a:spcPts val="0"/>
              </a:spcAft>
              <a:buNone/>
            </a:pPr>
            <a:r>
              <a:rPr lang="en-GB" sz="1400">
                <a:solidFill>
                  <a:srgbClr val="000000"/>
                </a:solidFill>
              </a:rPr>
              <a:t> </a:t>
            </a:r>
            <a:endParaRPr sz="1400">
              <a:solidFill>
                <a:srgbClr val="000000"/>
              </a:solidFill>
            </a:endParaRPr>
          </a:p>
          <a:p>
            <a:pPr marL="0" lvl="0" indent="0" algn="l" rtl="0">
              <a:spcBef>
                <a:spcPts val="1600"/>
              </a:spcBef>
              <a:spcAft>
                <a:spcPts val="1600"/>
              </a:spcAft>
              <a:buNone/>
            </a:pPr>
            <a:endParaRPr/>
          </a:p>
        </p:txBody>
      </p:sp>
      <p:pic>
        <p:nvPicPr>
          <p:cNvPr id="75" name="Google Shape;75;p15"/>
          <p:cNvPicPr preferRelativeResize="0"/>
          <p:nvPr/>
        </p:nvPicPr>
        <p:blipFill>
          <a:blip r:embed="rId5">
            <a:alphaModFix/>
          </a:blip>
          <a:stretch>
            <a:fillRect/>
          </a:stretch>
        </p:blipFill>
        <p:spPr>
          <a:xfrm>
            <a:off x="4222050" y="2731375"/>
            <a:ext cx="1518099" cy="1997674"/>
          </a:xfrm>
          <a:prstGeom prst="rect">
            <a:avLst/>
          </a:prstGeom>
          <a:noFill/>
          <a:ln>
            <a:noFill/>
          </a:ln>
        </p:spPr>
      </p:pic>
      <p:pic>
        <p:nvPicPr>
          <p:cNvPr id="76" name="Google Shape;76;p15"/>
          <p:cNvPicPr preferRelativeResize="0"/>
          <p:nvPr/>
        </p:nvPicPr>
        <p:blipFill>
          <a:blip r:embed="rId6">
            <a:alphaModFix/>
          </a:blip>
          <a:stretch>
            <a:fillRect/>
          </a:stretch>
        </p:blipFill>
        <p:spPr>
          <a:xfrm>
            <a:off x="2323476" y="2731372"/>
            <a:ext cx="1518099" cy="1997677"/>
          </a:xfrm>
          <a:prstGeom prst="rect">
            <a:avLst/>
          </a:prstGeom>
          <a:noFill/>
          <a:ln>
            <a:noFill/>
          </a:ln>
        </p:spPr>
      </p:pic>
      <p:pic>
        <p:nvPicPr>
          <p:cNvPr id="2" name="slid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4937" y="4241686"/>
            <a:ext cx="487363" cy="487363"/>
          </a:xfrm>
          <a:prstGeom prst="rect">
            <a:avLst/>
          </a:prstGeom>
        </p:spPr>
      </p:pic>
      <p:sp>
        <p:nvSpPr>
          <p:cNvPr id="8" name="TextBox 7"/>
          <p:cNvSpPr txBox="1"/>
          <p:nvPr/>
        </p:nvSpPr>
        <p:spPr>
          <a:xfrm>
            <a:off x="8264272" y="4241686"/>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marR="139700" lvl="0" indent="0" algn="l" rtl="0">
              <a:spcBef>
                <a:spcPts val="800"/>
              </a:spcBef>
              <a:spcAft>
                <a:spcPts val="0"/>
              </a:spcAft>
              <a:buNone/>
            </a:pPr>
            <a:endParaRPr sz="1050">
              <a:solidFill>
                <a:srgbClr val="074D70"/>
              </a:solidFill>
            </a:endParaRPr>
          </a:p>
          <a:p>
            <a:pPr marL="0" marR="139700" lvl="0" indent="0" algn="l" rtl="0">
              <a:spcBef>
                <a:spcPts val="800"/>
              </a:spcBef>
              <a:spcAft>
                <a:spcPts val="0"/>
              </a:spcAft>
              <a:buNone/>
            </a:pPr>
            <a:endParaRPr sz="1050">
              <a:solidFill>
                <a:srgbClr val="074D70"/>
              </a:solidFill>
            </a:endParaRPr>
          </a:p>
          <a:p>
            <a:pPr marL="0" marR="139700" lvl="0" indent="0" algn="l" rtl="0">
              <a:spcBef>
                <a:spcPts val="800"/>
              </a:spcBef>
              <a:spcAft>
                <a:spcPts val="0"/>
              </a:spcAft>
              <a:buNone/>
            </a:pPr>
            <a:endParaRPr sz="1050">
              <a:solidFill>
                <a:srgbClr val="074D70"/>
              </a:solidFill>
            </a:endParaRPr>
          </a:p>
          <a:p>
            <a:pPr marL="0" lvl="0" indent="0" algn="l" rtl="0">
              <a:spcBef>
                <a:spcPts val="800"/>
              </a:spcBef>
              <a:spcAft>
                <a:spcPts val="0"/>
              </a:spcAft>
              <a:buNone/>
            </a:pPr>
            <a:endParaRPr sz="1050">
              <a:solidFill>
                <a:srgbClr val="074D70"/>
              </a:solidFill>
            </a:endParaRPr>
          </a:p>
          <a:p>
            <a:pPr marL="457200" marR="139700" lvl="0" indent="0" algn="l" rtl="0">
              <a:spcBef>
                <a:spcPts val="800"/>
              </a:spcBef>
              <a:spcAft>
                <a:spcPts val="0"/>
              </a:spcAft>
              <a:buNone/>
            </a:pPr>
            <a:endParaRPr sz="1050">
              <a:solidFill>
                <a:srgbClr val="074D70"/>
              </a:solidFill>
            </a:endParaRPr>
          </a:p>
          <a:p>
            <a:pPr marL="0" marR="139700" lvl="0" indent="0" algn="l" rtl="0">
              <a:spcBef>
                <a:spcPts val="800"/>
              </a:spcBef>
              <a:spcAft>
                <a:spcPts val="0"/>
              </a:spcAft>
              <a:buNone/>
            </a:pPr>
            <a:endParaRPr sz="1050">
              <a:solidFill>
                <a:srgbClr val="074D70"/>
              </a:solidFill>
            </a:endParaRPr>
          </a:p>
          <a:p>
            <a:pPr marL="0" lvl="0" indent="0" algn="l" rtl="0">
              <a:spcBef>
                <a:spcPts val="800"/>
              </a:spcBef>
              <a:spcAft>
                <a:spcPts val="1600"/>
              </a:spcAft>
              <a:buNone/>
            </a:pPr>
            <a:endParaRPr/>
          </a:p>
        </p:txBody>
      </p:sp>
      <p:graphicFrame>
        <p:nvGraphicFramePr>
          <p:cNvPr id="333" name="Google Shape;333;p42"/>
          <p:cNvGraphicFramePr/>
          <p:nvPr/>
        </p:nvGraphicFramePr>
        <p:xfrm>
          <a:off x="360100" y="560013"/>
          <a:ext cx="8137000" cy="4479650"/>
        </p:xfrm>
        <a:graphic>
          <a:graphicData uri="http://schemas.openxmlformats.org/drawingml/2006/table">
            <a:tbl>
              <a:tblPr>
                <a:noFill/>
                <a:tableStyleId>{C292B4E6-836F-4735-9178-327101A719FC}</a:tableStyleId>
              </a:tblPr>
              <a:tblGrid>
                <a:gridCol w="4068500">
                  <a:extLst>
                    <a:ext uri="{9D8B030D-6E8A-4147-A177-3AD203B41FA5}">
                      <a16:colId xmlns:a16="http://schemas.microsoft.com/office/drawing/2014/main" val="20000"/>
                    </a:ext>
                  </a:extLst>
                </a:gridCol>
                <a:gridCol w="4068500">
                  <a:extLst>
                    <a:ext uri="{9D8B030D-6E8A-4147-A177-3AD203B41FA5}">
                      <a16:colId xmlns:a16="http://schemas.microsoft.com/office/drawing/2014/main" val="20001"/>
                    </a:ext>
                  </a:extLst>
                </a:gridCol>
              </a:tblGrid>
              <a:tr h="4479650">
                <a:tc>
                  <a:txBody>
                    <a:bodyPr/>
                    <a:lstStyle/>
                    <a:p>
                      <a:pPr marL="0" marR="139700" lvl="0" indent="0" algn="l" rtl="0">
                        <a:lnSpc>
                          <a:spcPct val="115000"/>
                        </a:lnSpc>
                        <a:spcBef>
                          <a:spcPts val="800"/>
                        </a:spcBef>
                        <a:spcAft>
                          <a:spcPts val="0"/>
                        </a:spcAft>
                        <a:buNone/>
                      </a:pPr>
                      <a:endParaRPr/>
                    </a:p>
                    <a:p>
                      <a:pPr marL="0" marR="139700" lvl="0" indent="0" algn="l" rtl="0">
                        <a:lnSpc>
                          <a:spcPct val="115000"/>
                        </a:lnSpc>
                        <a:spcBef>
                          <a:spcPts val="800"/>
                        </a:spcBef>
                        <a:spcAft>
                          <a:spcPts val="0"/>
                        </a:spcAft>
                        <a:buNone/>
                      </a:pPr>
                      <a:endParaRPr/>
                    </a:p>
                    <a:p>
                      <a:pPr marL="0" marR="139700" lvl="0" indent="0" algn="l" rtl="0">
                        <a:lnSpc>
                          <a:spcPct val="115000"/>
                        </a:lnSpc>
                        <a:spcBef>
                          <a:spcPts val="800"/>
                        </a:spcBef>
                        <a:spcAft>
                          <a:spcPts val="0"/>
                        </a:spcAft>
                        <a:buNone/>
                      </a:pPr>
                      <a:r>
                        <a:rPr lang="en-GB"/>
                        <a:t>Once invited by the host, students will need to to join the breakout room by clicking on</a:t>
                      </a:r>
                      <a:r>
                        <a:rPr lang="en-GB" b="1"/>
                        <a:t> Join </a:t>
                      </a:r>
                      <a:r>
                        <a:rPr lang="en-GB"/>
                        <a:t>from the pop up.</a:t>
                      </a:r>
                      <a:endParaRPr/>
                    </a:p>
                    <a:p>
                      <a:pPr marL="0" marR="139700" lvl="0" indent="0" algn="l" rtl="0">
                        <a:lnSpc>
                          <a:spcPct val="115000"/>
                        </a:lnSpc>
                        <a:spcBef>
                          <a:spcPts val="800"/>
                        </a:spcBef>
                        <a:spcAft>
                          <a:spcPts val="0"/>
                        </a:spcAft>
                        <a:buNone/>
                      </a:pPr>
                      <a:endParaRPr/>
                    </a:p>
                    <a:p>
                      <a:pPr marL="0" marR="139700" lvl="0" indent="0" algn="l" rtl="0">
                        <a:lnSpc>
                          <a:spcPct val="115000"/>
                        </a:lnSpc>
                        <a:spcBef>
                          <a:spcPts val="800"/>
                        </a:spcBef>
                        <a:spcAft>
                          <a:spcPts val="0"/>
                        </a:spcAft>
                        <a:buNone/>
                      </a:pPr>
                      <a:endParaRPr/>
                    </a:p>
                    <a:p>
                      <a:pPr marL="0" marR="139700" lvl="0" indent="0" algn="l" rtl="0">
                        <a:lnSpc>
                          <a:spcPct val="115000"/>
                        </a:lnSpc>
                        <a:spcBef>
                          <a:spcPts val="800"/>
                        </a:spcBef>
                        <a:spcAft>
                          <a:spcPts val="0"/>
                        </a:spcAft>
                        <a:buNone/>
                      </a:pPr>
                      <a:endParaRPr/>
                    </a:p>
                    <a:p>
                      <a:pPr marL="0" lvl="0" indent="0" algn="l" rtl="0">
                        <a:spcBef>
                          <a:spcPts val="80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GB" b="1"/>
                        <a:t>In the breakout room, students will have full controls to:</a:t>
                      </a:r>
                      <a:endParaRPr b="1"/>
                    </a:p>
                    <a:p>
                      <a:pPr marL="787400" marR="139700" lvl="0" indent="-317500" algn="l" rtl="0">
                        <a:lnSpc>
                          <a:spcPct val="115000"/>
                        </a:lnSpc>
                        <a:spcBef>
                          <a:spcPts val="800"/>
                        </a:spcBef>
                        <a:spcAft>
                          <a:spcPts val="0"/>
                        </a:spcAft>
                        <a:buClr>
                          <a:srgbClr val="000000"/>
                        </a:buClr>
                        <a:buSzPts val="1400"/>
                        <a:buChar char="●"/>
                      </a:pPr>
                      <a:r>
                        <a:rPr lang="en-GB"/>
                        <a:t>Mute/Unmute to speak</a:t>
                      </a:r>
                      <a:endParaRPr/>
                    </a:p>
                    <a:p>
                      <a:pPr marL="787400" marR="139700" lvl="0" indent="-317500" algn="l" rtl="0">
                        <a:lnSpc>
                          <a:spcPct val="115000"/>
                        </a:lnSpc>
                        <a:spcBef>
                          <a:spcPts val="0"/>
                        </a:spcBef>
                        <a:spcAft>
                          <a:spcPts val="0"/>
                        </a:spcAft>
                        <a:buClr>
                          <a:srgbClr val="000000"/>
                        </a:buClr>
                        <a:buSzPts val="1400"/>
                        <a:buChar char="●"/>
                      </a:pPr>
                      <a:r>
                        <a:rPr lang="en-GB"/>
                        <a:t>Start/Stop Video</a:t>
                      </a:r>
                      <a:endParaRPr/>
                    </a:p>
                    <a:p>
                      <a:pPr marL="787400" marR="139700" lvl="0" indent="-317500" algn="l" rtl="0">
                        <a:lnSpc>
                          <a:spcPct val="115000"/>
                        </a:lnSpc>
                        <a:spcBef>
                          <a:spcPts val="0"/>
                        </a:spcBef>
                        <a:spcAft>
                          <a:spcPts val="0"/>
                        </a:spcAft>
                        <a:buClr>
                          <a:srgbClr val="000000"/>
                        </a:buClr>
                        <a:buSzPts val="1400"/>
                        <a:buChar char="●"/>
                      </a:pPr>
                      <a:r>
                        <a:rPr lang="en-GB"/>
                        <a:t>Participants - view the Participants list</a:t>
                      </a:r>
                      <a:endParaRPr/>
                    </a:p>
                    <a:p>
                      <a:pPr marL="787400" marR="139700" lvl="0" indent="-317500" algn="l" rtl="0">
                        <a:lnSpc>
                          <a:spcPct val="115000"/>
                        </a:lnSpc>
                        <a:spcBef>
                          <a:spcPts val="0"/>
                        </a:spcBef>
                        <a:spcAft>
                          <a:spcPts val="0"/>
                        </a:spcAft>
                        <a:buClr>
                          <a:srgbClr val="000000"/>
                        </a:buClr>
                        <a:buSzPts val="1400"/>
                        <a:buChar char="●"/>
                      </a:pPr>
                      <a:r>
                        <a:rPr lang="en-GB" b="1"/>
                        <a:t>Share screen</a:t>
                      </a:r>
                      <a:endParaRPr b="1"/>
                    </a:p>
                    <a:p>
                      <a:pPr marL="787400" marR="139700" lvl="0" indent="-317500" algn="l" rtl="0">
                        <a:lnSpc>
                          <a:spcPct val="115000"/>
                        </a:lnSpc>
                        <a:spcBef>
                          <a:spcPts val="0"/>
                        </a:spcBef>
                        <a:spcAft>
                          <a:spcPts val="0"/>
                        </a:spcAft>
                        <a:buClr>
                          <a:srgbClr val="000000"/>
                        </a:buClr>
                        <a:buSzPts val="1400"/>
                        <a:buChar char="●"/>
                      </a:pPr>
                      <a:r>
                        <a:rPr lang="en-GB"/>
                        <a:t>Chat - type messages to the other participants in your breakout room</a:t>
                      </a:r>
                      <a:endParaRPr/>
                    </a:p>
                    <a:p>
                      <a:pPr marL="787400" marR="139700" lvl="0" indent="-317500" algn="l" rtl="0">
                        <a:lnSpc>
                          <a:spcPct val="115000"/>
                        </a:lnSpc>
                        <a:spcBef>
                          <a:spcPts val="0"/>
                        </a:spcBef>
                        <a:spcAft>
                          <a:spcPts val="0"/>
                        </a:spcAft>
                        <a:buClr>
                          <a:srgbClr val="000000"/>
                        </a:buClr>
                        <a:buSzPts val="1400"/>
                        <a:buChar char="●"/>
                      </a:pPr>
                      <a:r>
                        <a:rPr lang="en-GB"/>
                        <a:t>Record - you can record the Breakout Room locally if the host gives you recording permission</a:t>
                      </a:r>
                      <a:endParaRPr/>
                    </a:p>
                    <a:p>
                      <a:pPr marL="787400" marR="139700" lvl="0" indent="-317500" algn="l" rtl="0">
                        <a:lnSpc>
                          <a:spcPct val="115000"/>
                        </a:lnSpc>
                        <a:spcBef>
                          <a:spcPts val="0"/>
                        </a:spcBef>
                        <a:spcAft>
                          <a:spcPts val="0"/>
                        </a:spcAft>
                        <a:buClr>
                          <a:srgbClr val="000000"/>
                        </a:buClr>
                        <a:buSzPts val="1400"/>
                        <a:buChar char="●"/>
                      </a:pPr>
                      <a:r>
                        <a:rPr lang="en-GB"/>
                        <a:t>Ask for Help - request help from the meeting host</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334" name="Google Shape;334;p42"/>
          <p:cNvPicPr preferRelativeResize="0"/>
          <p:nvPr/>
        </p:nvPicPr>
        <p:blipFill>
          <a:blip r:embed="rId5">
            <a:alphaModFix/>
          </a:blip>
          <a:stretch>
            <a:fillRect/>
          </a:stretch>
        </p:blipFill>
        <p:spPr>
          <a:xfrm>
            <a:off x="971600" y="2494675"/>
            <a:ext cx="2762250" cy="1076325"/>
          </a:xfrm>
          <a:prstGeom prst="rect">
            <a:avLst/>
          </a:prstGeom>
          <a:noFill/>
          <a:ln>
            <a:noFill/>
          </a:ln>
          <a:effectLst>
            <a:outerShdw blurRad="57150" dist="19050" dir="5400000" algn="bl" rotWithShape="0">
              <a:srgbClr val="000000">
                <a:alpha val="50000"/>
              </a:srgbClr>
            </a:outerShdw>
          </a:effectLst>
        </p:spPr>
      </p:pic>
      <p:pic>
        <p:nvPicPr>
          <p:cNvPr id="2" name="slide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3418" y="4325193"/>
            <a:ext cx="487363" cy="487363"/>
          </a:xfrm>
          <a:prstGeom prst="rect">
            <a:avLst/>
          </a:prstGeom>
        </p:spPr>
      </p:pic>
      <p:sp>
        <p:nvSpPr>
          <p:cNvPr id="6" name="TextBox 5"/>
          <p:cNvSpPr txBox="1"/>
          <p:nvPr/>
        </p:nvSpPr>
        <p:spPr>
          <a:xfrm>
            <a:off x="8221154" y="4267240"/>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382100" y="3599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Support in Breakout Rooms</a:t>
            </a:r>
            <a:endParaRPr sz="2400"/>
          </a:p>
        </p:txBody>
      </p:sp>
      <p:sp>
        <p:nvSpPr>
          <p:cNvPr id="341" name="Google Shape;341;p43"/>
          <p:cNvSpPr txBox="1">
            <a:spLocks noGrp="1"/>
          </p:cNvSpPr>
          <p:nvPr>
            <p:ph type="body" idx="1"/>
          </p:nvPr>
        </p:nvSpPr>
        <p:spPr>
          <a:xfrm>
            <a:off x="311700" y="1043750"/>
            <a:ext cx="8520600" cy="3936000"/>
          </a:xfrm>
          <a:prstGeom prst="rect">
            <a:avLst/>
          </a:prstGeom>
        </p:spPr>
        <p:txBody>
          <a:bodyPr spcFirstLastPara="1" wrap="square" lIns="91425" tIns="91425" rIns="91425" bIns="91425" anchor="t" anchorCtr="0">
            <a:noAutofit/>
          </a:bodyPr>
          <a:lstStyle/>
          <a:p>
            <a:pPr marL="0" lvl="0" indent="0" algn="l" rtl="0">
              <a:lnSpc>
                <a:spcPct val="110000"/>
              </a:lnSpc>
              <a:spcBef>
                <a:spcPts val="1500"/>
              </a:spcBef>
              <a:spcAft>
                <a:spcPts val="0"/>
              </a:spcAft>
              <a:buClr>
                <a:schemeClr val="dk1"/>
              </a:buClr>
              <a:buSzPts val="1100"/>
              <a:buFont typeface="Arial"/>
              <a:buNone/>
            </a:pPr>
            <a:r>
              <a:rPr lang="en-GB" sz="1400">
                <a:solidFill>
                  <a:srgbClr val="000000"/>
                </a:solidFill>
              </a:rPr>
              <a:t>If you click </a:t>
            </a:r>
            <a:r>
              <a:rPr lang="en-GB" sz="1400" b="1">
                <a:solidFill>
                  <a:srgbClr val="000000"/>
                </a:solidFill>
              </a:rPr>
              <a:t>Ask for Help</a:t>
            </a:r>
            <a:r>
              <a:rPr lang="en-GB" sz="1400">
                <a:solidFill>
                  <a:srgbClr val="000000"/>
                </a:solidFill>
              </a:rPr>
              <a:t>, the meeting host will be notified that you need assistance and will be asked to join your breakout room.</a:t>
            </a:r>
            <a:endParaRPr sz="1400">
              <a:solidFill>
                <a:srgbClr val="000000"/>
              </a:solidFill>
            </a:endParaRPr>
          </a:p>
          <a:p>
            <a:pPr marL="0" marR="139700" lvl="0" indent="0" algn="l" rtl="0">
              <a:spcBef>
                <a:spcPts val="800"/>
              </a:spcBef>
              <a:spcAft>
                <a:spcPts val="0"/>
              </a:spcAft>
              <a:buNone/>
            </a:pPr>
            <a:r>
              <a:rPr lang="en-GB" sz="1400">
                <a:solidFill>
                  <a:srgbClr val="000000"/>
                </a:solidFill>
              </a:rPr>
              <a:t>Click Ask for Help in the meeting controls.</a:t>
            </a:r>
            <a:endParaRPr sz="1400">
              <a:solidFill>
                <a:srgbClr val="000000"/>
              </a:solidFill>
            </a:endParaRPr>
          </a:p>
          <a:p>
            <a:pPr marL="0" marR="139700" lvl="0" indent="0" algn="l" rtl="0">
              <a:spcBef>
                <a:spcPts val="800"/>
              </a:spcBef>
              <a:spcAft>
                <a:spcPts val="0"/>
              </a:spcAft>
              <a:buNone/>
            </a:pPr>
            <a:endParaRPr sz="1400">
              <a:solidFill>
                <a:srgbClr val="000000"/>
              </a:solidFill>
            </a:endParaRPr>
          </a:p>
          <a:p>
            <a:pPr marL="0" marR="139700" lvl="0" indent="0" algn="l" rtl="0">
              <a:spcBef>
                <a:spcPts val="800"/>
              </a:spcBef>
              <a:spcAft>
                <a:spcPts val="0"/>
              </a:spcAft>
              <a:buNone/>
            </a:pPr>
            <a:r>
              <a:rPr lang="en-GB" sz="1400">
                <a:solidFill>
                  <a:srgbClr val="000000"/>
                </a:solidFill>
                <a:highlight>
                  <a:srgbClr val="FFFFFF"/>
                </a:highlight>
              </a:rPr>
              <a:t>Confirm request for assistance by clicking on Invite Host.</a:t>
            </a:r>
            <a:endParaRPr sz="1400">
              <a:solidFill>
                <a:srgbClr val="000000"/>
              </a:solidFill>
              <a:highlight>
                <a:srgbClr val="FFFFFF"/>
              </a:highlight>
            </a:endParaRPr>
          </a:p>
          <a:p>
            <a:pPr marL="0" lvl="0" indent="0" algn="l" rtl="0">
              <a:spcBef>
                <a:spcPts val="800"/>
              </a:spcBef>
              <a:spcAft>
                <a:spcPts val="0"/>
              </a:spcAft>
              <a:buNone/>
            </a:pPr>
            <a:endParaRPr/>
          </a:p>
          <a:p>
            <a:pPr marL="0" marR="139700" lvl="0" indent="0" algn="l" rtl="0">
              <a:spcBef>
                <a:spcPts val="1600"/>
              </a:spcBef>
              <a:spcAft>
                <a:spcPts val="0"/>
              </a:spcAft>
              <a:buNone/>
            </a:pPr>
            <a:endParaRPr/>
          </a:p>
          <a:p>
            <a:pPr marL="0" marR="139700" lvl="0" indent="0" algn="l" rtl="0">
              <a:spcBef>
                <a:spcPts val="800"/>
              </a:spcBef>
              <a:spcAft>
                <a:spcPts val="800"/>
              </a:spcAft>
              <a:buNone/>
            </a:pPr>
            <a:r>
              <a:rPr lang="en-GB" sz="1400">
                <a:solidFill>
                  <a:srgbClr val="000000"/>
                </a:solidFill>
                <a:highlight>
                  <a:srgbClr val="FFFFFF"/>
                </a:highlight>
              </a:rPr>
              <a:t>Note: Teachers can send broadcasts within the Breakout Room.  </a:t>
            </a:r>
            <a:endParaRPr sz="1400">
              <a:solidFill>
                <a:srgbClr val="000000"/>
              </a:solidFill>
            </a:endParaRPr>
          </a:p>
        </p:txBody>
      </p:sp>
      <p:pic>
        <p:nvPicPr>
          <p:cNvPr id="342" name="Google Shape;342;p43"/>
          <p:cNvPicPr preferRelativeResize="0"/>
          <p:nvPr/>
        </p:nvPicPr>
        <p:blipFill>
          <a:blip r:embed="rId5">
            <a:alphaModFix/>
          </a:blip>
          <a:stretch>
            <a:fillRect/>
          </a:stretch>
        </p:blipFill>
        <p:spPr>
          <a:xfrm>
            <a:off x="382100" y="2133550"/>
            <a:ext cx="5996902" cy="337325"/>
          </a:xfrm>
          <a:prstGeom prst="rect">
            <a:avLst/>
          </a:prstGeom>
          <a:noFill/>
          <a:ln>
            <a:noFill/>
          </a:ln>
        </p:spPr>
      </p:pic>
      <p:pic>
        <p:nvPicPr>
          <p:cNvPr id="343" name="Google Shape;343;p43"/>
          <p:cNvPicPr preferRelativeResize="0"/>
          <p:nvPr/>
        </p:nvPicPr>
        <p:blipFill>
          <a:blip r:embed="rId6">
            <a:alphaModFix/>
          </a:blip>
          <a:stretch>
            <a:fillRect/>
          </a:stretch>
        </p:blipFill>
        <p:spPr>
          <a:xfrm>
            <a:off x="5130663" y="2571750"/>
            <a:ext cx="2733675" cy="1047750"/>
          </a:xfrm>
          <a:prstGeom prst="rect">
            <a:avLst/>
          </a:prstGeom>
          <a:noFill/>
          <a:ln>
            <a:noFill/>
          </a:ln>
          <a:effectLst>
            <a:outerShdw blurRad="57150" dist="19050" dir="5400000" algn="bl" rotWithShape="0">
              <a:srgbClr val="000000">
                <a:alpha val="50000"/>
              </a:srgbClr>
            </a:outerShdw>
          </a:effectLst>
        </p:spPr>
      </p:pic>
      <p:pic>
        <p:nvPicPr>
          <p:cNvPr id="344" name="Google Shape;344;p43"/>
          <p:cNvPicPr preferRelativeResize="0"/>
          <p:nvPr/>
        </p:nvPicPr>
        <p:blipFill>
          <a:blip r:embed="rId7">
            <a:alphaModFix/>
          </a:blip>
          <a:stretch>
            <a:fillRect/>
          </a:stretch>
        </p:blipFill>
        <p:spPr>
          <a:xfrm>
            <a:off x="4487250" y="4207775"/>
            <a:ext cx="4156974" cy="441675"/>
          </a:xfrm>
          <a:prstGeom prst="rect">
            <a:avLst/>
          </a:prstGeom>
          <a:noFill/>
          <a:ln>
            <a:noFill/>
          </a:ln>
        </p:spPr>
      </p:pic>
      <p:pic>
        <p:nvPicPr>
          <p:cNvPr id="2" name="slide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5787" y="359950"/>
            <a:ext cx="487363" cy="487363"/>
          </a:xfrm>
          <a:prstGeom prst="rect">
            <a:avLst/>
          </a:prstGeom>
        </p:spPr>
      </p:pic>
      <p:sp>
        <p:nvSpPr>
          <p:cNvPr id="8" name="TextBox 7"/>
          <p:cNvSpPr txBox="1"/>
          <p:nvPr/>
        </p:nvSpPr>
        <p:spPr>
          <a:xfrm>
            <a:off x="7976038" y="359950"/>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End of the Breakout Room Session</a:t>
            </a:r>
            <a:endParaRPr sz="2400"/>
          </a:p>
        </p:txBody>
      </p:sp>
      <p:sp>
        <p:nvSpPr>
          <p:cNvPr id="351" name="Google Shape;351;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solidFill>
                  <a:srgbClr val="000000"/>
                </a:solidFill>
              </a:rPr>
              <a:t>You can leave the breakout room and return to the main meeting session at any time, or you can leave the meeting entirely from the breakout room.</a:t>
            </a:r>
            <a:endParaRPr sz="1400">
              <a:solidFill>
                <a:srgbClr val="000000"/>
              </a:solidFill>
            </a:endParaRPr>
          </a:p>
          <a:p>
            <a:pPr marL="787400" marR="139700" lvl="0" indent="-317500" algn="l" rtl="0">
              <a:spcBef>
                <a:spcPts val="800"/>
              </a:spcBef>
              <a:spcAft>
                <a:spcPts val="0"/>
              </a:spcAft>
              <a:buClr>
                <a:srgbClr val="000000"/>
              </a:buClr>
              <a:buSzPts val="1400"/>
              <a:buAutoNum type="arabicPeriod"/>
            </a:pPr>
            <a:r>
              <a:rPr lang="en-GB" sz="1400">
                <a:solidFill>
                  <a:srgbClr val="000000"/>
                </a:solidFill>
              </a:rPr>
              <a:t>Click Leave Breakout Room. </a:t>
            </a:r>
            <a:endParaRPr sz="1400">
              <a:solidFill>
                <a:srgbClr val="000000"/>
              </a:solidFill>
            </a:endParaRPr>
          </a:p>
          <a:p>
            <a:pPr marL="0" marR="139700" lvl="0" indent="0" algn="l" rtl="0">
              <a:spcBef>
                <a:spcPts val="800"/>
              </a:spcBef>
              <a:spcAft>
                <a:spcPts val="0"/>
              </a:spcAft>
              <a:buNone/>
            </a:pPr>
            <a:endParaRPr sz="1400">
              <a:solidFill>
                <a:srgbClr val="000000"/>
              </a:solidFill>
            </a:endParaRPr>
          </a:p>
          <a:p>
            <a:pPr marL="457200" marR="139700" lvl="0" indent="0" algn="l" rtl="0">
              <a:spcBef>
                <a:spcPts val="800"/>
              </a:spcBef>
              <a:spcAft>
                <a:spcPts val="0"/>
              </a:spcAft>
              <a:buNone/>
            </a:pPr>
            <a:endParaRPr sz="1400">
              <a:solidFill>
                <a:srgbClr val="000000"/>
              </a:solidFill>
            </a:endParaRPr>
          </a:p>
          <a:p>
            <a:pPr marL="457200" marR="139700" lvl="0" indent="0" algn="l" rtl="0">
              <a:spcBef>
                <a:spcPts val="800"/>
              </a:spcBef>
              <a:spcAft>
                <a:spcPts val="0"/>
              </a:spcAft>
              <a:buNone/>
            </a:pPr>
            <a:r>
              <a:rPr lang="en-GB" sz="1400">
                <a:solidFill>
                  <a:srgbClr val="000000"/>
                </a:solidFill>
              </a:rPr>
              <a:t>2.      Choose if you want to leave the breakout room or the entire meeting.</a:t>
            </a:r>
            <a:endParaRPr sz="1400">
              <a:solidFill>
                <a:srgbClr val="000000"/>
              </a:solidFill>
            </a:endParaRPr>
          </a:p>
          <a:p>
            <a:pPr marL="457200" marR="139700" lvl="0" indent="0" algn="l" rtl="0">
              <a:spcBef>
                <a:spcPts val="800"/>
              </a:spcBef>
              <a:spcAft>
                <a:spcPts val="0"/>
              </a:spcAft>
              <a:buNone/>
            </a:pPr>
            <a:r>
              <a:rPr lang="en-GB" sz="1400">
                <a:solidFill>
                  <a:srgbClr val="000000"/>
                </a:solidFill>
              </a:rPr>
              <a:t>3.      When the teacher ends the breakout rooms, you will be notified and given the option to return to the main room immediately, or in 60 seconds.</a:t>
            </a:r>
            <a:endParaRPr sz="1400">
              <a:solidFill>
                <a:srgbClr val="000000"/>
              </a:solidFill>
            </a:endParaRPr>
          </a:p>
          <a:p>
            <a:pPr marL="0" marR="139700" lvl="0" indent="0" algn="l" rtl="0">
              <a:spcBef>
                <a:spcPts val="800"/>
              </a:spcBef>
              <a:spcAft>
                <a:spcPts val="0"/>
              </a:spcAft>
              <a:buNone/>
            </a:pPr>
            <a:endParaRPr sz="1050">
              <a:solidFill>
                <a:srgbClr val="074D70"/>
              </a:solidFill>
            </a:endParaRPr>
          </a:p>
          <a:p>
            <a:pPr marL="0" marR="139700" lvl="0" indent="0" algn="l" rtl="0">
              <a:spcBef>
                <a:spcPts val="800"/>
              </a:spcBef>
              <a:spcAft>
                <a:spcPts val="0"/>
              </a:spcAft>
              <a:buNone/>
            </a:pPr>
            <a:endParaRPr sz="1050">
              <a:solidFill>
                <a:srgbClr val="074D70"/>
              </a:solidFill>
            </a:endParaRPr>
          </a:p>
          <a:p>
            <a:pPr marL="0" lvl="0" indent="0" algn="l" rtl="0">
              <a:spcBef>
                <a:spcPts val="800"/>
              </a:spcBef>
              <a:spcAft>
                <a:spcPts val="1600"/>
              </a:spcAft>
              <a:buNone/>
            </a:pPr>
            <a:endParaRPr/>
          </a:p>
        </p:txBody>
      </p:sp>
      <p:pic>
        <p:nvPicPr>
          <p:cNvPr id="352" name="Google Shape;352;p44"/>
          <p:cNvPicPr preferRelativeResize="0"/>
          <p:nvPr/>
        </p:nvPicPr>
        <p:blipFill>
          <a:blip r:embed="rId5">
            <a:alphaModFix/>
          </a:blip>
          <a:stretch>
            <a:fillRect/>
          </a:stretch>
        </p:blipFill>
        <p:spPr>
          <a:xfrm>
            <a:off x="842775" y="2265625"/>
            <a:ext cx="6712650" cy="388075"/>
          </a:xfrm>
          <a:prstGeom prst="rect">
            <a:avLst/>
          </a:prstGeom>
          <a:noFill/>
          <a:ln>
            <a:noFill/>
          </a:ln>
        </p:spPr>
      </p:pic>
      <p:cxnSp>
        <p:nvCxnSpPr>
          <p:cNvPr id="353" name="Google Shape;353;p44"/>
          <p:cNvCxnSpPr/>
          <p:nvPr/>
        </p:nvCxnSpPr>
        <p:spPr>
          <a:xfrm>
            <a:off x="3535575" y="1918225"/>
            <a:ext cx="3215700" cy="272700"/>
          </a:xfrm>
          <a:prstGeom prst="straightConnector1">
            <a:avLst/>
          </a:prstGeom>
          <a:noFill/>
          <a:ln w="28575" cap="flat" cmpd="sng">
            <a:solidFill>
              <a:srgbClr val="FF0000"/>
            </a:solidFill>
            <a:prstDash val="solid"/>
            <a:round/>
            <a:headEnd type="none" w="med" len="med"/>
            <a:tailEnd type="triangle" w="med" len="med"/>
          </a:ln>
        </p:spPr>
      </p:cxnSp>
      <p:pic>
        <p:nvPicPr>
          <p:cNvPr id="2" name="slide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9124" y="4129187"/>
            <a:ext cx="487363" cy="487363"/>
          </a:xfrm>
          <a:prstGeom prst="rect">
            <a:avLst/>
          </a:prstGeom>
        </p:spPr>
      </p:pic>
      <p:sp>
        <p:nvSpPr>
          <p:cNvPr id="7" name="TextBox 6"/>
          <p:cNvSpPr txBox="1"/>
          <p:nvPr/>
        </p:nvSpPr>
        <p:spPr>
          <a:xfrm>
            <a:off x="8264272" y="4094955"/>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Chromebook workarounds</a:t>
            </a:r>
            <a:endParaRPr sz="2400"/>
          </a:p>
          <a:p>
            <a:pPr marL="0" lvl="0" indent="0" algn="l" rtl="0">
              <a:spcBef>
                <a:spcPts val="0"/>
              </a:spcBef>
              <a:spcAft>
                <a:spcPts val="0"/>
              </a:spcAft>
              <a:buNone/>
            </a:pPr>
            <a:endParaRPr/>
          </a:p>
        </p:txBody>
      </p:sp>
      <p:sp>
        <p:nvSpPr>
          <p:cNvPr id="360" name="Google Shape;360;p45"/>
          <p:cNvSpPr txBox="1">
            <a:spLocks noGrp="1"/>
          </p:cNvSpPr>
          <p:nvPr>
            <p:ph type="body" idx="1"/>
          </p:nvPr>
        </p:nvSpPr>
        <p:spPr>
          <a:xfrm>
            <a:off x="683550" y="1152475"/>
            <a:ext cx="76200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Chromebooks are not fully supported in Zoom, and students who use them will</a:t>
            </a:r>
            <a:br>
              <a:rPr lang="en-GB" sz="1400">
                <a:solidFill>
                  <a:srgbClr val="000000"/>
                </a:solidFill>
              </a:rPr>
            </a:br>
            <a:r>
              <a:rPr lang="en-GB" sz="1400">
                <a:solidFill>
                  <a:srgbClr val="000000"/>
                </a:solidFill>
              </a:rPr>
              <a:t>not be able to access the annotation tools during screen sharing.</a:t>
            </a:r>
            <a:br>
              <a:rPr lang="en-GB" sz="1400">
                <a:solidFill>
                  <a:srgbClr val="000000"/>
                </a:solidFill>
              </a:rPr>
            </a:b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Should you have a student who logs in using a Chromebook, they will have to use audio or chat to share their steps/answers when they can't annotate on the board. They can also *share* their scanned work, even if they cannot annotate the screen. </a:t>
            </a:r>
            <a:br>
              <a:rPr lang="en-GB" sz="1400">
                <a:solidFill>
                  <a:srgbClr val="000000"/>
                </a:solidFill>
              </a:rPr>
            </a:b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highlight>
                  <a:srgbClr val="FFFF00"/>
                </a:highlight>
              </a:rPr>
              <a:t>We strongly encourage students to download the Zoom app to their</a:t>
            </a:r>
            <a:br>
              <a:rPr lang="en-GB" sz="1400">
                <a:solidFill>
                  <a:srgbClr val="000000"/>
                </a:solidFill>
                <a:highlight>
                  <a:srgbClr val="FFFF00"/>
                </a:highlight>
              </a:rPr>
            </a:br>
            <a:r>
              <a:rPr lang="en-GB" sz="1400">
                <a:solidFill>
                  <a:srgbClr val="000000"/>
                </a:solidFill>
                <a:highlight>
                  <a:srgbClr val="FFFF00"/>
                </a:highlight>
              </a:rPr>
              <a:t>Computer (PC/Mac) or iPad. Even though smart phones have relatively small screens, if that is the only device available, students can also download Zoom apps for iPhones or Android. </a:t>
            </a:r>
            <a:endParaRPr sz="1400">
              <a:solidFill>
                <a:srgbClr val="000000"/>
              </a:solidFill>
              <a:highlight>
                <a:srgbClr val="FFFF00"/>
              </a:highlight>
            </a:endParaRPr>
          </a:p>
          <a:p>
            <a:pPr marL="457200" lvl="0" indent="-317500" algn="l" rtl="0">
              <a:spcBef>
                <a:spcPts val="0"/>
              </a:spcBef>
              <a:spcAft>
                <a:spcPts val="0"/>
              </a:spcAft>
              <a:buClr>
                <a:srgbClr val="000000"/>
              </a:buClr>
              <a:buSzPts val="1400"/>
              <a:buChar char="●"/>
            </a:pPr>
            <a:r>
              <a:rPr lang="en-GB" sz="1400">
                <a:solidFill>
                  <a:srgbClr val="000000"/>
                </a:solidFill>
              </a:rPr>
              <a:t>More information is available at learnquebec.ca/onlinesolutions</a:t>
            </a:r>
            <a:endParaRPr sz="1400">
              <a:solidFill>
                <a:srgbClr val="000000"/>
              </a:solidFill>
            </a:endParaRPr>
          </a:p>
          <a:p>
            <a:pPr marL="0" lvl="0" indent="0" algn="l" rtl="0">
              <a:spcBef>
                <a:spcPts val="1600"/>
              </a:spcBef>
              <a:spcAft>
                <a:spcPts val="1600"/>
              </a:spcAft>
              <a:buNone/>
            </a:pPr>
            <a:endParaRPr sz="1400">
              <a:solidFill>
                <a:srgbClr val="000000"/>
              </a:solidFill>
            </a:endParaRPr>
          </a:p>
        </p:txBody>
      </p:sp>
      <p:pic>
        <p:nvPicPr>
          <p:cNvPr id="2" name="slid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5582" y="4136507"/>
            <a:ext cx="487363" cy="487363"/>
          </a:xfrm>
          <a:prstGeom prst="rect">
            <a:avLst/>
          </a:prstGeom>
        </p:spPr>
      </p:pic>
      <p:sp>
        <p:nvSpPr>
          <p:cNvPr id="5" name="TextBox 4"/>
          <p:cNvSpPr txBox="1"/>
          <p:nvPr/>
        </p:nvSpPr>
        <p:spPr>
          <a:xfrm>
            <a:off x="8168902" y="4111673"/>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Updating Zoom</a:t>
            </a:r>
            <a:endParaRPr sz="2400"/>
          </a:p>
        </p:txBody>
      </p:sp>
      <p:sp>
        <p:nvSpPr>
          <p:cNvPr id="367" name="Google Shape;367;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Every time that you are prompted to update Zoom… do it!</a:t>
            </a:r>
            <a:br>
              <a:rPr lang="en-GB" sz="1400">
                <a:solidFill>
                  <a:srgbClr val="000000"/>
                </a:solidFill>
              </a:rPr>
            </a:b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Instructions on how to check your version and download, if required, are here: </a:t>
            </a:r>
            <a:r>
              <a:rPr lang="en-GB" sz="1400" u="sng">
                <a:solidFill>
                  <a:schemeClr val="accent5"/>
                </a:solidFill>
                <a:hlinkClick r:id="rId5"/>
              </a:rPr>
              <a:t>https://support.zoom.us/hc/en-us/articles/201362233-Where-Do-I-Download-The-Latest-Version-</a:t>
            </a:r>
            <a:endParaRPr sz="1400">
              <a:solidFill>
                <a:schemeClr val="accent5"/>
              </a:solidFill>
            </a:endParaRPr>
          </a:p>
          <a:p>
            <a:pPr marL="0" lvl="0" indent="0" algn="l" rtl="0">
              <a:spcBef>
                <a:spcPts val="1600"/>
              </a:spcBef>
              <a:spcAft>
                <a:spcPts val="1600"/>
              </a:spcAft>
              <a:buNone/>
            </a:pPr>
            <a:endParaRPr/>
          </a:p>
        </p:txBody>
      </p:sp>
      <p:pic>
        <p:nvPicPr>
          <p:cNvPr id="2" name="slid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7354" y="3897022"/>
            <a:ext cx="487363" cy="487363"/>
          </a:xfrm>
          <a:prstGeom prst="rect">
            <a:avLst/>
          </a:prstGeom>
        </p:spPr>
      </p:pic>
      <p:sp>
        <p:nvSpPr>
          <p:cNvPr id="5" name="TextBox 4"/>
          <p:cNvSpPr txBox="1"/>
          <p:nvPr/>
        </p:nvSpPr>
        <p:spPr>
          <a:xfrm>
            <a:off x="8175557" y="3847356"/>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Training - WAY better than we could do it! </a:t>
            </a:r>
            <a:endParaRPr sz="2400"/>
          </a:p>
        </p:txBody>
      </p:sp>
      <p:sp>
        <p:nvSpPr>
          <p:cNvPr id="374" name="Google Shape;374;p47"/>
          <p:cNvSpPr txBox="1">
            <a:spLocks noGrp="1"/>
          </p:cNvSpPr>
          <p:nvPr>
            <p:ph type="body" idx="1"/>
          </p:nvPr>
        </p:nvSpPr>
        <p:spPr>
          <a:xfrm>
            <a:off x="985475" y="1152475"/>
            <a:ext cx="7296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dirty="0">
                <a:solidFill>
                  <a:srgbClr val="000000"/>
                </a:solidFill>
              </a:rPr>
              <a:t>Host meeting controls</a:t>
            </a:r>
            <a:r>
              <a:rPr lang="en-GB" sz="1400" dirty="0"/>
              <a:t> </a:t>
            </a:r>
            <a:r>
              <a:rPr lang="en-GB" sz="1400" u="sng" dirty="0">
                <a:solidFill>
                  <a:schemeClr val="hlink"/>
                </a:solidFill>
                <a:hlinkClick r:id="rId5"/>
              </a:rPr>
              <a:t>https://support.zoom.us/hc/en-us/articles/201362603-Host-Controls-in-a-Meeting</a:t>
            </a:r>
            <a:endParaRPr sz="1400" dirty="0"/>
          </a:p>
          <a:p>
            <a:pPr marL="0" lvl="0" indent="0" algn="l" rtl="0">
              <a:spcBef>
                <a:spcPts val="1600"/>
              </a:spcBef>
              <a:spcAft>
                <a:spcPts val="0"/>
              </a:spcAft>
              <a:buNone/>
            </a:pPr>
            <a:r>
              <a:rPr lang="en-GB" sz="1400" dirty="0">
                <a:solidFill>
                  <a:srgbClr val="000000"/>
                </a:solidFill>
              </a:rPr>
              <a:t>Sharing a whiteboard (and adding a page)</a:t>
            </a:r>
            <a:br>
              <a:rPr lang="en-GB" sz="1400" dirty="0">
                <a:solidFill>
                  <a:srgbClr val="000000"/>
                </a:solidFill>
              </a:rPr>
            </a:br>
            <a:r>
              <a:rPr lang="en-GB" sz="1400" u="sng" dirty="0">
                <a:solidFill>
                  <a:schemeClr val="hlink"/>
                </a:solidFill>
                <a:hlinkClick r:id="rId6"/>
              </a:rPr>
              <a:t>https://support.zoom.us/hc/en-us/articles/205677665-Share-a-Whiteboard</a:t>
            </a:r>
            <a:endParaRPr sz="1400" dirty="0"/>
          </a:p>
          <a:p>
            <a:pPr marL="0" lvl="0" indent="0" algn="l" rtl="0">
              <a:spcBef>
                <a:spcPts val="1600"/>
              </a:spcBef>
              <a:spcAft>
                <a:spcPts val="0"/>
              </a:spcAft>
              <a:buNone/>
            </a:pPr>
            <a:r>
              <a:rPr lang="en-GB" sz="1400" dirty="0">
                <a:solidFill>
                  <a:srgbClr val="000000"/>
                </a:solidFill>
              </a:rPr>
              <a:t>Annotating as a viewer</a:t>
            </a:r>
            <a:br>
              <a:rPr lang="en-GB" sz="1400" dirty="0">
                <a:solidFill>
                  <a:srgbClr val="000000"/>
                </a:solidFill>
              </a:rPr>
            </a:br>
            <a:r>
              <a:rPr lang="en-GB" sz="1400" u="sng" dirty="0">
                <a:solidFill>
                  <a:schemeClr val="hlink"/>
                </a:solidFill>
                <a:hlinkClick r:id="rId7"/>
              </a:rPr>
              <a:t>https://support.zoom.us/hc/en-us/articles/115005706806-Annotation-as-a-Viewer</a:t>
            </a:r>
            <a:endParaRPr sz="1400" dirty="0"/>
          </a:p>
          <a:p>
            <a:pPr marL="0" lvl="0" indent="0" algn="l" rtl="0">
              <a:lnSpc>
                <a:spcPct val="100000"/>
              </a:lnSpc>
              <a:spcBef>
                <a:spcPts val="1600"/>
              </a:spcBef>
              <a:spcAft>
                <a:spcPts val="0"/>
              </a:spcAft>
              <a:buNone/>
            </a:pPr>
            <a:r>
              <a:rPr lang="en-GB" sz="1400" dirty="0">
                <a:solidFill>
                  <a:srgbClr val="000000"/>
                </a:solidFill>
              </a:rPr>
              <a:t>Capture Screen, Send Picture &amp; Chat Reaction</a:t>
            </a:r>
            <a:endParaRPr sz="1400" dirty="0">
              <a:solidFill>
                <a:srgbClr val="000000"/>
              </a:solidFill>
            </a:endParaRPr>
          </a:p>
          <a:p>
            <a:pPr marL="0" lvl="0" indent="0" algn="l" rtl="0">
              <a:lnSpc>
                <a:spcPct val="100000"/>
              </a:lnSpc>
              <a:spcBef>
                <a:spcPts val="0"/>
              </a:spcBef>
              <a:spcAft>
                <a:spcPts val="0"/>
              </a:spcAft>
              <a:buNone/>
            </a:pPr>
            <a:r>
              <a:rPr lang="en-GB" sz="1400" u="sng" dirty="0">
                <a:solidFill>
                  <a:schemeClr val="hlink"/>
                </a:solidFill>
                <a:hlinkClick r:id="rId8"/>
              </a:rPr>
              <a:t>https://support.zoom.us/hc/en-us/articles/202920879-Capture-Screen-Send-Picture-File-Transfer-Chat-Reaction</a:t>
            </a:r>
            <a:endParaRPr sz="1400" dirty="0"/>
          </a:p>
          <a:p>
            <a:pPr marL="0" lvl="0" indent="0" algn="l" rtl="0">
              <a:spcBef>
                <a:spcPts val="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0"/>
              </a:spcAft>
              <a:buNone/>
            </a:pPr>
            <a:endParaRPr sz="1400"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2" name="slide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3811" y="4151021"/>
            <a:ext cx="487363" cy="487363"/>
          </a:xfrm>
          <a:prstGeom prst="rect">
            <a:avLst/>
          </a:prstGeom>
        </p:spPr>
      </p:pic>
      <p:sp>
        <p:nvSpPr>
          <p:cNvPr id="5" name="TextBox 4"/>
          <p:cNvSpPr txBox="1"/>
          <p:nvPr/>
        </p:nvSpPr>
        <p:spPr>
          <a:xfrm>
            <a:off x="8093146" y="4166596"/>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8"/>
          <p:cNvSpPr txBox="1"/>
          <p:nvPr/>
        </p:nvSpPr>
        <p:spPr>
          <a:xfrm>
            <a:off x="1203600" y="3234675"/>
            <a:ext cx="7259100" cy="177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br>
              <a:rPr lang="en-GB"/>
            </a:br>
            <a:endParaRPr/>
          </a:p>
        </p:txBody>
      </p:sp>
      <p:pic>
        <p:nvPicPr>
          <p:cNvPr id="381" name="Google Shape;381;p48"/>
          <p:cNvPicPr preferRelativeResize="0"/>
          <p:nvPr/>
        </p:nvPicPr>
        <p:blipFill>
          <a:blip r:embed="rId3">
            <a:alphaModFix/>
          </a:blip>
          <a:stretch>
            <a:fillRect/>
          </a:stretch>
        </p:blipFill>
        <p:spPr>
          <a:xfrm>
            <a:off x="3107063" y="1036275"/>
            <a:ext cx="2929875" cy="2929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Waiting Room (Student view)</a:t>
            </a:r>
            <a:endParaRPr sz="2400"/>
          </a:p>
        </p:txBody>
      </p:sp>
      <p:pic>
        <p:nvPicPr>
          <p:cNvPr id="83" name="Google Shape;83;p16"/>
          <p:cNvPicPr preferRelativeResize="0"/>
          <p:nvPr/>
        </p:nvPicPr>
        <p:blipFill>
          <a:blip r:embed="rId5">
            <a:alphaModFix/>
          </a:blip>
          <a:stretch>
            <a:fillRect/>
          </a:stretch>
        </p:blipFill>
        <p:spPr>
          <a:xfrm>
            <a:off x="1600200" y="1398725"/>
            <a:ext cx="6267450" cy="3038475"/>
          </a:xfrm>
          <a:prstGeom prst="rect">
            <a:avLst/>
          </a:prstGeom>
          <a:noFill/>
          <a:ln>
            <a:noFill/>
          </a:ln>
          <a:effectLst>
            <a:outerShdw blurRad="57150" dist="19050" dir="5400000" algn="bl" rotWithShape="0">
              <a:srgbClr val="000000">
                <a:alpha val="50000"/>
              </a:srgbClr>
            </a:outerShdw>
          </a:effectLst>
        </p:spPr>
      </p:pic>
      <p:sp>
        <p:nvSpPr>
          <p:cNvPr id="84" name="Google Shape;84;p16"/>
          <p:cNvSpPr/>
          <p:nvPr/>
        </p:nvSpPr>
        <p:spPr>
          <a:xfrm>
            <a:off x="2112875" y="3666475"/>
            <a:ext cx="5078100" cy="57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txBox="1"/>
          <p:nvPr/>
        </p:nvSpPr>
        <p:spPr>
          <a:xfrm>
            <a:off x="2472200" y="1974450"/>
            <a:ext cx="4778400" cy="5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                Your teacher will admit you shortly.</a:t>
            </a:r>
            <a:endParaRPr/>
          </a:p>
        </p:txBody>
      </p:sp>
      <p:sp>
        <p:nvSpPr>
          <p:cNvPr id="86" name="Google Shape;86;p16"/>
          <p:cNvSpPr/>
          <p:nvPr/>
        </p:nvSpPr>
        <p:spPr>
          <a:xfrm>
            <a:off x="3676625" y="2802125"/>
            <a:ext cx="1749000" cy="150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6"/>
          <p:cNvSpPr/>
          <p:nvPr/>
        </p:nvSpPr>
        <p:spPr>
          <a:xfrm>
            <a:off x="3601400" y="2623475"/>
            <a:ext cx="3589800" cy="79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999999"/>
                </a:solidFill>
                <a:latin typeface="Helvetica Neue"/>
                <a:ea typeface="Helvetica Neue"/>
                <a:cs typeface="Helvetica Neue"/>
                <a:sym typeface="Helvetica Neue"/>
              </a:rPr>
              <a:t>Teacher’s Personal Meeting Room</a:t>
            </a:r>
            <a:endParaRPr>
              <a:solidFill>
                <a:srgbClr val="999999"/>
              </a:solidFill>
              <a:latin typeface="Helvetica Neue"/>
              <a:ea typeface="Helvetica Neue"/>
              <a:cs typeface="Helvetica Neue"/>
              <a:sym typeface="Helvetica Neue"/>
            </a:endParaRPr>
          </a:p>
        </p:txBody>
      </p:sp>
      <p:sp>
        <p:nvSpPr>
          <p:cNvPr id="88" name="Google Shape;88;p16"/>
          <p:cNvSpPr txBox="1"/>
          <p:nvPr/>
        </p:nvSpPr>
        <p:spPr>
          <a:xfrm>
            <a:off x="1993450" y="1566200"/>
            <a:ext cx="5838000" cy="1005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solidFill>
                <a:srgbClr val="666666"/>
              </a:solidFill>
            </a:endParaRPr>
          </a:p>
          <a:p>
            <a:pPr marL="0" lvl="0" indent="0" algn="ctr" rtl="0">
              <a:spcBef>
                <a:spcPts val="0"/>
              </a:spcBef>
              <a:spcAft>
                <a:spcPts val="0"/>
              </a:spcAft>
              <a:buNone/>
            </a:pPr>
            <a:r>
              <a:rPr lang="en-GB" sz="1800">
                <a:solidFill>
                  <a:srgbClr val="666666"/>
                </a:solidFill>
              </a:rPr>
              <a:t>Your teacher will admit you soon. </a:t>
            </a:r>
            <a:endParaRPr sz="1800">
              <a:solidFill>
                <a:srgbClr val="666666"/>
              </a:solidFill>
            </a:endParaRPr>
          </a:p>
        </p:txBody>
      </p:sp>
      <p:sp>
        <p:nvSpPr>
          <p:cNvPr id="89" name="Google Shape;89;p16"/>
          <p:cNvSpPr txBox="1"/>
          <p:nvPr/>
        </p:nvSpPr>
        <p:spPr>
          <a:xfrm>
            <a:off x="3832725" y="2289675"/>
            <a:ext cx="4778400" cy="5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 name="slid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9125" y="4330246"/>
            <a:ext cx="487363" cy="487363"/>
          </a:xfrm>
          <a:prstGeom prst="rect">
            <a:avLst/>
          </a:prstGeom>
        </p:spPr>
      </p:pic>
      <p:sp>
        <p:nvSpPr>
          <p:cNvPr id="11" name="TextBox 10"/>
          <p:cNvSpPr txBox="1"/>
          <p:nvPr/>
        </p:nvSpPr>
        <p:spPr>
          <a:xfrm>
            <a:off x="8183608" y="4305412"/>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When you first connect in Zoom</a:t>
            </a:r>
            <a:endParaRPr sz="2400"/>
          </a:p>
        </p:txBody>
      </p:sp>
      <p:pic>
        <p:nvPicPr>
          <p:cNvPr id="96" name="Google Shape;96;p17"/>
          <p:cNvPicPr preferRelativeResize="0"/>
          <p:nvPr/>
        </p:nvPicPr>
        <p:blipFill>
          <a:blip r:embed="rId5">
            <a:alphaModFix/>
          </a:blip>
          <a:stretch>
            <a:fillRect/>
          </a:stretch>
        </p:blipFill>
        <p:spPr>
          <a:xfrm>
            <a:off x="1805400" y="1170125"/>
            <a:ext cx="5976400" cy="3557175"/>
          </a:xfrm>
          <a:prstGeom prst="rect">
            <a:avLst/>
          </a:prstGeom>
          <a:noFill/>
          <a:ln>
            <a:noFill/>
          </a:ln>
          <a:effectLst>
            <a:outerShdw blurRad="57150" dist="19050" dir="5400000" algn="bl" rotWithShape="0">
              <a:srgbClr val="000000">
                <a:alpha val="50000"/>
              </a:srgbClr>
            </a:outerShdw>
          </a:effectLst>
        </p:spPr>
      </p:pic>
      <p:sp>
        <p:nvSpPr>
          <p:cNvPr id="97" name="Google Shape;97;p17"/>
          <p:cNvSpPr/>
          <p:nvPr/>
        </p:nvSpPr>
        <p:spPr>
          <a:xfrm>
            <a:off x="5754700" y="1974650"/>
            <a:ext cx="846300" cy="150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7"/>
          <p:cNvSpPr/>
          <p:nvPr/>
        </p:nvSpPr>
        <p:spPr>
          <a:xfrm>
            <a:off x="3998250" y="1459425"/>
            <a:ext cx="1164000" cy="150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p:nvPr/>
        </p:nvSpPr>
        <p:spPr>
          <a:xfrm>
            <a:off x="3998250" y="1743475"/>
            <a:ext cx="1164000" cy="150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4937" y="4119789"/>
            <a:ext cx="487363" cy="487363"/>
          </a:xfrm>
          <a:prstGeom prst="rect">
            <a:avLst/>
          </a:prstGeom>
        </p:spPr>
      </p:pic>
      <p:sp>
        <p:nvSpPr>
          <p:cNvPr id="8" name="TextBox 7"/>
          <p:cNvSpPr txBox="1"/>
          <p:nvPr/>
        </p:nvSpPr>
        <p:spPr>
          <a:xfrm>
            <a:off x="8264272" y="4094955"/>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253875"/>
            <a:ext cx="8520600" cy="76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Controls - Start by clicking on Chat &amp; Participant</a:t>
            </a:r>
            <a:endParaRPr sz="2400"/>
          </a:p>
        </p:txBody>
      </p:sp>
      <p:sp>
        <p:nvSpPr>
          <p:cNvPr id="106" name="Google Shape;106;p18"/>
          <p:cNvSpPr txBox="1">
            <a:spLocks noGrp="1"/>
          </p:cNvSpPr>
          <p:nvPr>
            <p:ph type="body" idx="1"/>
          </p:nvPr>
        </p:nvSpPr>
        <p:spPr>
          <a:xfrm>
            <a:off x="311700" y="1152475"/>
            <a:ext cx="8520600" cy="366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br>
              <a:rPr lang="en-GB" sz="700"/>
            </a:br>
            <a:r>
              <a:rPr lang="en-GB" sz="1200" b="1">
                <a:solidFill>
                  <a:srgbClr val="000000"/>
                </a:solidFill>
              </a:rPr>
              <a:t>Attendee controls:</a:t>
            </a:r>
            <a:endParaRPr sz="1200" b="1">
              <a:solidFill>
                <a:srgbClr val="000000"/>
              </a:solidFill>
            </a:endParaRPr>
          </a:p>
          <a:p>
            <a:pPr marL="0" lvl="0" indent="0" algn="l" rtl="0">
              <a:spcBef>
                <a:spcPts val="800"/>
              </a:spcBef>
              <a:spcAft>
                <a:spcPts val="0"/>
              </a:spcAft>
              <a:buClr>
                <a:schemeClr val="dk1"/>
              </a:buClr>
              <a:buSzPts val="1100"/>
              <a:buFont typeface="Arial"/>
              <a:buNone/>
            </a:pPr>
            <a:r>
              <a:rPr lang="en-GB" sz="1200">
                <a:solidFill>
                  <a:srgbClr val="000000"/>
                </a:solidFill>
              </a:rPr>
              <a:t>Mute / Unmute: Mute and unmute your microphone.</a:t>
            </a:r>
            <a:r>
              <a:rPr lang="en-GB" sz="1200">
                <a:solidFill>
                  <a:srgbClr val="000000"/>
                </a:solidFill>
                <a:highlight>
                  <a:srgbClr val="FFFF00"/>
                </a:highlight>
              </a:rPr>
              <a:t> (Note that microphone is muted by default and students will have to be told to join audio or unmute to speak AND to hear.)</a:t>
            </a:r>
            <a:endParaRPr sz="1200">
              <a:solidFill>
                <a:srgbClr val="000000"/>
              </a:solidFill>
              <a:highlight>
                <a:srgbClr val="FFFF00"/>
              </a:highlight>
            </a:endParaRPr>
          </a:p>
          <a:p>
            <a:pPr marL="0" lvl="0" indent="0" algn="l" rtl="0">
              <a:spcBef>
                <a:spcPts val="800"/>
              </a:spcBef>
              <a:spcAft>
                <a:spcPts val="0"/>
              </a:spcAft>
              <a:buClr>
                <a:schemeClr val="dk1"/>
              </a:buClr>
              <a:buSzPts val="1100"/>
              <a:buFont typeface="Arial"/>
              <a:buNone/>
            </a:pPr>
            <a:r>
              <a:rPr lang="en-GB" sz="1200">
                <a:solidFill>
                  <a:srgbClr val="000000"/>
                </a:solidFill>
              </a:rPr>
              <a:t>Start Video / Stop Video: Turns your camera on or off.</a:t>
            </a:r>
            <a:endParaRPr sz="1200">
              <a:solidFill>
                <a:srgbClr val="000000"/>
              </a:solidFill>
            </a:endParaRPr>
          </a:p>
          <a:p>
            <a:pPr marL="0" lvl="0" indent="0" algn="l" rtl="0">
              <a:spcBef>
                <a:spcPts val="800"/>
              </a:spcBef>
              <a:spcAft>
                <a:spcPts val="0"/>
              </a:spcAft>
              <a:buNone/>
            </a:pPr>
            <a:r>
              <a:rPr lang="en-GB" sz="1200">
                <a:solidFill>
                  <a:srgbClr val="000000"/>
                </a:solidFill>
              </a:rPr>
              <a:t>Invite: Invite others to join your meeting. </a:t>
            </a:r>
            <a:endParaRPr sz="1200">
              <a:solidFill>
                <a:srgbClr val="000000"/>
              </a:solidFill>
            </a:endParaRPr>
          </a:p>
          <a:p>
            <a:pPr marL="0" lvl="0" indent="0" algn="l" rtl="0">
              <a:spcBef>
                <a:spcPts val="800"/>
              </a:spcBef>
              <a:spcAft>
                <a:spcPts val="0"/>
              </a:spcAft>
              <a:buNone/>
            </a:pPr>
            <a:r>
              <a:rPr lang="en-GB" sz="1200">
                <a:solidFill>
                  <a:srgbClr val="000000"/>
                </a:solidFill>
              </a:rPr>
              <a:t>Participants: See who's currently in the meeting. </a:t>
            </a:r>
            <a:endParaRPr sz="1200">
              <a:solidFill>
                <a:srgbClr val="000000"/>
              </a:solidFill>
            </a:endParaRPr>
          </a:p>
          <a:p>
            <a:pPr marL="0" lvl="0" indent="0" algn="l" rtl="0">
              <a:spcBef>
                <a:spcPts val="800"/>
              </a:spcBef>
              <a:spcAft>
                <a:spcPts val="0"/>
              </a:spcAft>
              <a:buNone/>
            </a:pPr>
            <a:r>
              <a:rPr lang="en-GB" sz="1200">
                <a:solidFill>
                  <a:srgbClr val="000000"/>
                </a:solidFill>
              </a:rPr>
              <a:t>Share Screen: Start a screen share (if the host allows). </a:t>
            </a:r>
            <a:endParaRPr sz="1200">
              <a:solidFill>
                <a:srgbClr val="000000"/>
              </a:solidFill>
            </a:endParaRPr>
          </a:p>
          <a:p>
            <a:pPr marL="0" lvl="0" indent="0" algn="l" rtl="0">
              <a:spcBef>
                <a:spcPts val="800"/>
              </a:spcBef>
              <a:spcAft>
                <a:spcPts val="0"/>
              </a:spcAft>
              <a:buNone/>
            </a:pPr>
            <a:r>
              <a:rPr lang="en-GB" sz="1200">
                <a:solidFill>
                  <a:srgbClr val="000000"/>
                </a:solidFill>
              </a:rPr>
              <a:t>Chat: Access the chat window to chat with the participants. </a:t>
            </a:r>
            <a:endParaRPr sz="1200" u="sng">
              <a:solidFill>
                <a:srgbClr val="000000"/>
              </a:solidFill>
              <a:hlinkClick r:id="rId5"/>
            </a:endParaRPr>
          </a:p>
          <a:p>
            <a:pPr marL="0" lvl="0" indent="0" algn="l" rtl="0">
              <a:spcBef>
                <a:spcPts val="800"/>
              </a:spcBef>
              <a:spcAft>
                <a:spcPts val="0"/>
              </a:spcAft>
              <a:buNone/>
            </a:pPr>
            <a:r>
              <a:rPr lang="en-GB" sz="1200" b="1">
                <a:solidFill>
                  <a:srgbClr val="000000"/>
                </a:solidFill>
              </a:rPr>
              <a:t>Additional controls for host/tutor (circled in red): </a:t>
            </a:r>
            <a:endParaRPr sz="1200" b="1">
              <a:solidFill>
                <a:srgbClr val="000000"/>
              </a:solidFill>
            </a:endParaRPr>
          </a:p>
          <a:p>
            <a:pPr marL="0" lvl="0" indent="0" algn="l" rtl="0">
              <a:spcBef>
                <a:spcPts val="800"/>
              </a:spcBef>
              <a:spcAft>
                <a:spcPts val="0"/>
              </a:spcAft>
              <a:buNone/>
            </a:pPr>
            <a:r>
              <a:rPr lang="en-GB" sz="1200">
                <a:solidFill>
                  <a:srgbClr val="000000"/>
                </a:solidFill>
              </a:rPr>
              <a:t>Record: Please do not record your sessions unless you feel that it is absolutely necessary.</a:t>
            </a:r>
            <a:endParaRPr sz="1200">
              <a:solidFill>
                <a:srgbClr val="000000"/>
              </a:solidFill>
            </a:endParaRPr>
          </a:p>
          <a:p>
            <a:pPr marL="0" lvl="0" indent="0" algn="l" rtl="0">
              <a:spcBef>
                <a:spcPts val="800"/>
              </a:spcBef>
              <a:spcAft>
                <a:spcPts val="800"/>
              </a:spcAft>
              <a:buNone/>
            </a:pPr>
            <a:r>
              <a:rPr lang="en-GB" sz="1200">
                <a:solidFill>
                  <a:srgbClr val="000000"/>
                </a:solidFill>
              </a:rPr>
              <a:t>End Meeting (as opposed to Leave Meeting): To end the meeting, simply click on End Meeting.</a:t>
            </a:r>
            <a:endParaRPr sz="1200">
              <a:solidFill>
                <a:srgbClr val="000000"/>
              </a:solidFill>
            </a:endParaRPr>
          </a:p>
        </p:txBody>
      </p:sp>
      <p:pic>
        <p:nvPicPr>
          <p:cNvPr id="107" name="Google Shape;107;p18"/>
          <p:cNvPicPr preferRelativeResize="0"/>
          <p:nvPr/>
        </p:nvPicPr>
        <p:blipFill>
          <a:blip r:embed="rId6">
            <a:alphaModFix/>
          </a:blip>
          <a:stretch>
            <a:fillRect/>
          </a:stretch>
        </p:blipFill>
        <p:spPr>
          <a:xfrm>
            <a:off x="381525" y="896700"/>
            <a:ext cx="8227775" cy="375600"/>
          </a:xfrm>
          <a:prstGeom prst="rect">
            <a:avLst/>
          </a:prstGeom>
          <a:noFill/>
          <a:ln>
            <a:noFill/>
          </a:ln>
        </p:spPr>
      </p:pic>
      <p:sp>
        <p:nvSpPr>
          <p:cNvPr id="108" name="Google Shape;108;p18"/>
          <p:cNvSpPr/>
          <p:nvPr/>
        </p:nvSpPr>
        <p:spPr>
          <a:xfrm>
            <a:off x="5707675" y="865075"/>
            <a:ext cx="517200" cy="460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7757600" y="896700"/>
            <a:ext cx="1004100" cy="375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4337" y="4214132"/>
            <a:ext cx="487363" cy="487363"/>
          </a:xfrm>
          <a:prstGeom prst="rect">
            <a:avLst/>
          </a:prstGeom>
        </p:spPr>
      </p:pic>
      <p:sp>
        <p:nvSpPr>
          <p:cNvPr id="8" name="TextBox 7"/>
          <p:cNvSpPr txBox="1"/>
          <p:nvPr/>
        </p:nvSpPr>
        <p:spPr>
          <a:xfrm>
            <a:off x="8259650" y="4164466"/>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Testing Audio</a:t>
            </a:r>
            <a:endParaRPr sz="2400"/>
          </a:p>
        </p:txBody>
      </p:sp>
      <p:sp>
        <p:nvSpPr>
          <p:cNvPr id="116" name="Google Shape;116;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a:t>
            </a:r>
            <a:r>
              <a:rPr lang="en-GB" sz="1400">
                <a:solidFill>
                  <a:srgbClr val="000000"/>
                </a:solidFill>
              </a:rPr>
              <a:t>Click on “Unmute” button and then speak when the red line disappears.</a:t>
            </a:r>
            <a:endParaRPr sz="1400">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r>
              <a:rPr lang="en-GB" sz="1400">
                <a:solidFill>
                  <a:srgbClr val="000000"/>
                </a:solidFill>
              </a:rPr>
              <a:t>Click on the arrow beside the Mute/UnMute button to select a different microphone or speaker connected to your computer.</a:t>
            </a:r>
            <a:endParaRPr sz="1400">
              <a:solidFill>
                <a:srgbClr val="000000"/>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17" name="Google Shape;117;p19"/>
          <p:cNvPicPr preferRelativeResize="0"/>
          <p:nvPr/>
        </p:nvPicPr>
        <p:blipFill rotWithShape="1">
          <a:blip r:embed="rId5">
            <a:alphaModFix/>
          </a:blip>
          <a:srcRect t="10626"/>
          <a:stretch/>
        </p:blipFill>
        <p:spPr>
          <a:xfrm>
            <a:off x="422806" y="1152475"/>
            <a:ext cx="1110794" cy="572700"/>
          </a:xfrm>
          <a:prstGeom prst="rect">
            <a:avLst/>
          </a:prstGeom>
          <a:noFill/>
          <a:ln>
            <a:noFill/>
          </a:ln>
        </p:spPr>
      </p:pic>
      <p:pic>
        <p:nvPicPr>
          <p:cNvPr id="2" name="slid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5068" y="4325193"/>
            <a:ext cx="487363" cy="487363"/>
          </a:xfrm>
          <a:prstGeom prst="rect">
            <a:avLst/>
          </a:prstGeom>
        </p:spPr>
      </p:pic>
      <p:sp>
        <p:nvSpPr>
          <p:cNvPr id="6" name="TextBox 5"/>
          <p:cNvSpPr txBox="1"/>
          <p:nvPr/>
        </p:nvSpPr>
        <p:spPr>
          <a:xfrm>
            <a:off x="8354403" y="4275527"/>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Audio troubleshooting - a few tips</a:t>
            </a:r>
            <a:endParaRPr sz="2400"/>
          </a:p>
        </p:txBody>
      </p:sp>
      <p:sp>
        <p:nvSpPr>
          <p:cNvPr id="124" name="Google Shape;124;p20"/>
          <p:cNvSpPr txBox="1">
            <a:spLocks noGrp="1"/>
          </p:cNvSpPr>
          <p:nvPr>
            <p:ph type="body" idx="1"/>
          </p:nvPr>
        </p:nvSpPr>
        <p:spPr>
          <a:xfrm>
            <a:off x="311700" y="1152475"/>
            <a:ext cx="8520600" cy="410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rPr>
              <a:t>1 - Students who </a:t>
            </a:r>
            <a:r>
              <a:rPr lang="en-GB" sz="1400" b="1">
                <a:solidFill>
                  <a:srgbClr val="000000"/>
                </a:solidFill>
              </a:rPr>
              <a:t>Join with Browser</a:t>
            </a:r>
            <a:r>
              <a:rPr lang="en-GB" sz="1400">
                <a:solidFill>
                  <a:srgbClr val="000000"/>
                </a:solidFill>
              </a:rPr>
              <a:t> instead of downloading the app, MUST use CHROME. Audio will not work in other browsers.</a:t>
            </a:r>
            <a:endParaRPr sz="1400">
              <a:solidFill>
                <a:srgbClr val="000000"/>
              </a:solidFill>
            </a:endParaRPr>
          </a:p>
          <a:p>
            <a:pPr marL="0" lvl="0" indent="0" algn="l" rtl="0">
              <a:spcBef>
                <a:spcPts val="1600"/>
              </a:spcBef>
              <a:spcAft>
                <a:spcPts val="0"/>
              </a:spcAft>
              <a:buNone/>
            </a:pPr>
            <a:r>
              <a:rPr lang="en-GB" sz="1400">
                <a:solidFill>
                  <a:srgbClr val="000000"/>
                </a:solidFill>
              </a:rPr>
              <a:t>2 - If no microphone icon is visible for a student in the participant list, he/she will need to </a:t>
            </a:r>
            <a:r>
              <a:rPr lang="en-GB" sz="1400" b="1">
                <a:solidFill>
                  <a:srgbClr val="000000"/>
                </a:solidFill>
              </a:rPr>
              <a:t>Join Audio</a:t>
            </a:r>
            <a:r>
              <a:rPr lang="en-GB" sz="1400">
                <a:solidFill>
                  <a:srgbClr val="000000"/>
                </a:solidFill>
              </a:rPr>
              <a:t>. This will be visible for the student in the bottom left where the microphone icon would normally be visible.</a:t>
            </a:r>
            <a:endParaRPr sz="1400">
              <a:solidFill>
                <a:srgbClr val="000000"/>
              </a:solidFil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GB" sz="1400">
                <a:solidFill>
                  <a:srgbClr val="000000"/>
                </a:solidFill>
                <a:highlight>
                  <a:srgbClr val="FFFF00"/>
                </a:highlight>
              </a:rPr>
              <a:t>For more troubleshooting tips, go to - learnquebec.ca/FAQ</a:t>
            </a:r>
            <a:endParaRPr sz="1400">
              <a:solidFill>
                <a:srgbClr val="000000"/>
              </a:solidFill>
              <a:highlight>
                <a:srgbClr val="FFFF00"/>
              </a:highlight>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25" name="Google Shape;125;p20"/>
          <p:cNvPicPr preferRelativeResize="0"/>
          <p:nvPr/>
        </p:nvPicPr>
        <p:blipFill>
          <a:blip r:embed="rId5">
            <a:alphaModFix/>
          </a:blip>
          <a:stretch>
            <a:fillRect/>
          </a:stretch>
        </p:blipFill>
        <p:spPr>
          <a:xfrm>
            <a:off x="712300" y="2835400"/>
            <a:ext cx="1510525" cy="912600"/>
          </a:xfrm>
          <a:prstGeom prst="rect">
            <a:avLst/>
          </a:prstGeom>
          <a:noFill/>
          <a:ln>
            <a:noFill/>
          </a:ln>
        </p:spPr>
      </p:pic>
      <p:pic>
        <p:nvPicPr>
          <p:cNvPr id="126" name="Google Shape;126;p20"/>
          <p:cNvPicPr preferRelativeResize="0"/>
          <p:nvPr/>
        </p:nvPicPr>
        <p:blipFill>
          <a:blip r:embed="rId6">
            <a:alphaModFix/>
          </a:blip>
          <a:stretch>
            <a:fillRect/>
          </a:stretch>
        </p:blipFill>
        <p:spPr>
          <a:xfrm>
            <a:off x="2674325" y="3236962"/>
            <a:ext cx="5910695" cy="269825"/>
          </a:xfrm>
          <a:prstGeom prst="rect">
            <a:avLst/>
          </a:prstGeom>
          <a:noFill/>
          <a:ln>
            <a:noFill/>
          </a:ln>
        </p:spPr>
      </p:pic>
      <p:cxnSp>
        <p:nvCxnSpPr>
          <p:cNvPr id="127" name="Google Shape;127;p20"/>
          <p:cNvCxnSpPr>
            <a:endCxn id="126" idx="1"/>
          </p:cNvCxnSpPr>
          <p:nvPr/>
        </p:nvCxnSpPr>
        <p:spPr>
          <a:xfrm rot="10800000" flipH="1">
            <a:off x="2222825" y="3371875"/>
            <a:ext cx="451500" cy="299100"/>
          </a:xfrm>
          <a:prstGeom prst="straightConnector1">
            <a:avLst/>
          </a:prstGeom>
          <a:noFill/>
          <a:ln w="28575" cap="flat" cmpd="sng">
            <a:solidFill>
              <a:srgbClr val="FF0000"/>
            </a:solidFill>
            <a:prstDash val="solid"/>
            <a:round/>
            <a:headEnd type="none" w="med" len="med"/>
            <a:tailEnd type="triangle" w="med" len="med"/>
          </a:ln>
        </p:spPr>
      </p:cxnSp>
      <p:pic>
        <p:nvPicPr>
          <p:cNvPr id="2" name="slid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4937" y="4257676"/>
            <a:ext cx="487363" cy="487363"/>
          </a:xfrm>
          <a:prstGeom prst="rect">
            <a:avLst/>
          </a:prstGeom>
        </p:spPr>
      </p:pic>
      <p:sp>
        <p:nvSpPr>
          <p:cNvPr id="8" name="TextBox 7"/>
          <p:cNvSpPr txBox="1"/>
          <p:nvPr/>
        </p:nvSpPr>
        <p:spPr>
          <a:xfrm>
            <a:off x="8260674" y="4197914"/>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Participant/Host Controls</a:t>
            </a:r>
            <a:endParaRPr sz="2400"/>
          </a:p>
        </p:txBody>
      </p:sp>
      <p:sp>
        <p:nvSpPr>
          <p:cNvPr id="134" name="Google Shape;134;p21"/>
          <p:cNvSpPr txBox="1">
            <a:spLocks noGrp="1"/>
          </p:cNvSpPr>
          <p:nvPr>
            <p:ph type="body" idx="1"/>
          </p:nvPr>
        </p:nvSpPr>
        <p:spPr>
          <a:xfrm>
            <a:off x="351650" y="114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a:solidFill>
                <a:srgbClr val="000000"/>
              </a:solidFill>
            </a:endParaRPr>
          </a:p>
          <a:p>
            <a:pPr marL="0" lvl="0" indent="0" algn="l" rtl="0">
              <a:spcBef>
                <a:spcPts val="800"/>
              </a:spcBef>
              <a:spcAft>
                <a:spcPts val="0"/>
              </a:spcAft>
              <a:buNone/>
            </a:pPr>
            <a:endParaRPr sz="1400" b="1">
              <a:solidFill>
                <a:srgbClr val="000000"/>
              </a:solidFill>
            </a:endParaRPr>
          </a:p>
          <a:p>
            <a:pPr marL="0" lvl="0" indent="0" algn="l" rtl="0">
              <a:spcBef>
                <a:spcPts val="800"/>
              </a:spcBef>
              <a:spcAft>
                <a:spcPts val="0"/>
              </a:spcAft>
              <a:buNone/>
            </a:pPr>
            <a:r>
              <a:rPr lang="en-GB" sz="1400">
                <a:solidFill>
                  <a:srgbClr val="000000"/>
                </a:solidFill>
              </a:rPr>
              <a:t>Always click on </a:t>
            </a:r>
            <a:r>
              <a:rPr lang="en-GB" sz="1400" b="1">
                <a:solidFill>
                  <a:srgbClr val="000000"/>
                </a:solidFill>
              </a:rPr>
              <a:t>Chat</a:t>
            </a:r>
            <a:r>
              <a:rPr lang="en-GB" sz="1400">
                <a:solidFill>
                  <a:srgbClr val="000000"/>
                </a:solidFill>
              </a:rPr>
              <a:t> and </a:t>
            </a:r>
            <a:r>
              <a:rPr lang="en-GB" sz="1400" b="1">
                <a:solidFill>
                  <a:srgbClr val="000000"/>
                </a:solidFill>
              </a:rPr>
              <a:t>Participants </a:t>
            </a:r>
            <a:r>
              <a:rPr lang="en-GB" sz="1400">
                <a:solidFill>
                  <a:srgbClr val="000000"/>
                </a:solidFill>
              </a:rPr>
              <a:t>buttons when you come into the Zoom class meeting.</a:t>
            </a:r>
            <a:endParaRPr sz="1400">
              <a:solidFill>
                <a:srgbClr val="000000"/>
              </a:solidFill>
            </a:endParaRPr>
          </a:p>
          <a:p>
            <a:pPr marL="0" lvl="0" indent="0" algn="l" rtl="0">
              <a:spcBef>
                <a:spcPts val="800"/>
              </a:spcBef>
              <a:spcAft>
                <a:spcPts val="0"/>
              </a:spcAft>
              <a:buNone/>
            </a:pPr>
            <a:r>
              <a:rPr lang="en-GB" sz="1400">
                <a:solidFill>
                  <a:srgbClr val="000000"/>
                </a:solidFill>
              </a:rPr>
              <a:t>This will allow you to chat/type with your students and see the student list, with some additional controls.</a:t>
            </a:r>
            <a:endParaRPr sz="1400">
              <a:solidFill>
                <a:srgbClr val="000000"/>
              </a:solidFill>
            </a:endParaRPr>
          </a:p>
          <a:p>
            <a:pPr marL="0" lvl="0" indent="0" algn="l" rtl="0">
              <a:spcBef>
                <a:spcPts val="800"/>
              </a:spcBef>
              <a:spcAft>
                <a:spcPts val="0"/>
              </a:spcAft>
              <a:buNone/>
            </a:pPr>
            <a:r>
              <a:rPr lang="en-GB" sz="1400">
                <a:solidFill>
                  <a:srgbClr val="000000"/>
                </a:solidFill>
                <a:highlight>
                  <a:srgbClr val="FFFF00"/>
                </a:highlight>
              </a:rPr>
              <a:t>Please invite your students to open chat and participants too.</a:t>
            </a:r>
            <a:endParaRPr sz="1400">
              <a:solidFill>
                <a:srgbClr val="000000"/>
              </a:solidFill>
              <a:highlight>
                <a:srgbClr val="FFFF00"/>
              </a:highlight>
            </a:endParaRPr>
          </a:p>
          <a:p>
            <a:pPr marL="0" lvl="0" indent="0" algn="l" rtl="0">
              <a:spcBef>
                <a:spcPts val="800"/>
              </a:spcBef>
              <a:spcAft>
                <a:spcPts val="1600"/>
              </a:spcAft>
              <a:buNone/>
            </a:pPr>
            <a:endParaRPr sz="1200"/>
          </a:p>
        </p:txBody>
      </p:sp>
      <p:pic>
        <p:nvPicPr>
          <p:cNvPr id="135" name="Google Shape;135;p21"/>
          <p:cNvPicPr preferRelativeResize="0"/>
          <p:nvPr/>
        </p:nvPicPr>
        <p:blipFill>
          <a:blip r:embed="rId5">
            <a:alphaModFix/>
          </a:blip>
          <a:stretch>
            <a:fillRect/>
          </a:stretch>
        </p:blipFill>
        <p:spPr>
          <a:xfrm>
            <a:off x="372125" y="1152475"/>
            <a:ext cx="8227775" cy="375600"/>
          </a:xfrm>
          <a:prstGeom prst="rect">
            <a:avLst/>
          </a:prstGeom>
          <a:noFill/>
          <a:ln>
            <a:noFill/>
          </a:ln>
        </p:spPr>
      </p:pic>
      <p:sp>
        <p:nvSpPr>
          <p:cNvPr id="136" name="Google Shape;136;p21"/>
          <p:cNvSpPr/>
          <p:nvPr/>
        </p:nvSpPr>
        <p:spPr>
          <a:xfrm>
            <a:off x="3803425" y="1090525"/>
            <a:ext cx="672300" cy="57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1"/>
          <p:cNvSpPr/>
          <p:nvPr/>
        </p:nvSpPr>
        <p:spPr>
          <a:xfrm>
            <a:off x="5056000" y="1053926"/>
            <a:ext cx="672300" cy="57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1868" y="4081512"/>
            <a:ext cx="487363" cy="487363"/>
          </a:xfrm>
          <a:prstGeom prst="rect">
            <a:avLst/>
          </a:prstGeom>
        </p:spPr>
      </p:pic>
      <p:sp>
        <p:nvSpPr>
          <p:cNvPr id="8" name="TextBox 7"/>
          <p:cNvSpPr txBox="1"/>
          <p:nvPr/>
        </p:nvSpPr>
        <p:spPr>
          <a:xfrm>
            <a:off x="8151203" y="4081512"/>
            <a:ext cx="648692" cy="537029"/>
          </a:xfrm>
          <a:prstGeom prst="rect">
            <a:avLst/>
          </a:prstGeom>
          <a:solidFill>
            <a:schemeClr val="bg1"/>
          </a:solidFill>
          <a:ln>
            <a:noFill/>
          </a:ln>
        </p:spPr>
        <p:txBody>
          <a:bodyPr wrap="square" rtlCol="0">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4139</Words>
  <Application>Microsoft Macintosh PowerPoint</Application>
  <PresentationFormat>On-screen Show (16:9)</PresentationFormat>
  <Paragraphs>258</Paragraphs>
  <Slides>36</Slides>
  <Notes>36</Notes>
  <HiddenSlides>0</HiddenSlides>
  <MMClips>34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Helvetica Neue</vt:lpstr>
      <vt:lpstr>Simple Light</vt:lpstr>
      <vt:lpstr> </vt:lpstr>
      <vt:lpstr>Teacher training plan: </vt:lpstr>
      <vt:lpstr>Getting Started with Zoom</vt:lpstr>
      <vt:lpstr>Waiting Room (Student view)</vt:lpstr>
      <vt:lpstr>When you first connect in Zoom</vt:lpstr>
      <vt:lpstr>Controls - Start by clicking on Chat &amp; Participant</vt:lpstr>
      <vt:lpstr>Testing Audio</vt:lpstr>
      <vt:lpstr>Audio troubleshooting - a few tips</vt:lpstr>
      <vt:lpstr>Participant/Host Controls</vt:lpstr>
      <vt:lpstr>Participant List</vt:lpstr>
      <vt:lpstr>Participant List Controls</vt:lpstr>
      <vt:lpstr>End of Session and student does not leave?</vt:lpstr>
      <vt:lpstr>Admitting a student (Teacher view) </vt:lpstr>
      <vt:lpstr>Chat - Pop it out!</vt:lpstr>
      <vt:lpstr>Private Chat</vt:lpstr>
      <vt:lpstr>Private Chat in use</vt:lpstr>
      <vt:lpstr>File Transfer</vt:lpstr>
      <vt:lpstr>File Transfer</vt:lpstr>
      <vt:lpstr>Sharing YOUR Screen  Best practice: Always share something! </vt:lpstr>
      <vt:lpstr>Annotating the shared screen (Teacher view) Does not work on Chromebooks </vt:lpstr>
      <vt:lpstr>Annotating the shared screen (Student view)  Does not work on Chromebooks </vt:lpstr>
      <vt:lpstr>Annotation Tools</vt:lpstr>
      <vt:lpstr>Screen sharing - Moving from one screen share to the next…</vt:lpstr>
      <vt:lpstr>Screen sharing - Moving from one screen share to the next…</vt:lpstr>
      <vt:lpstr>PowerPoint Presentation</vt:lpstr>
      <vt:lpstr>Screen sharing menu… you can move it!</vt:lpstr>
      <vt:lpstr>Screen sharing menu… to the bottom :)</vt:lpstr>
      <vt:lpstr>Add another whiteboard page when sharing</vt:lpstr>
      <vt:lpstr>Let’s try Breakout Rooms!</vt:lpstr>
      <vt:lpstr>PowerPoint Presentation</vt:lpstr>
      <vt:lpstr>Support in Breakout Rooms</vt:lpstr>
      <vt:lpstr>End of the Breakout Room Session</vt:lpstr>
      <vt:lpstr>Chromebook workarounds </vt:lpstr>
      <vt:lpstr>Updating Zoom</vt:lpstr>
      <vt:lpstr>Training - WAY better than we could do it!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Shelley Orr</dc:creator>
  <cp:lastModifiedBy>Robert Costain</cp:lastModifiedBy>
  <cp:revision>9</cp:revision>
  <dcterms:modified xsi:type="dcterms:W3CDTF">2020-03-18T21:28:45Z</dcterms:modified>
</cp:coreProperties>
</file>