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6" roundtripDataSignature="AMtx7miFrDZOksGCNKdz739TKOEiMpy5u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28"/>
  </p:normalViewPr>
  <p:slideViewPr>
    <p:cSldViewPr snapToGrid="0">
      <p:cViewPr varScale="1">
        <p:scale>
          <a:sx n="119" d="100"/>
          <a:sy n="119" d="100"/>
        </p:scale>
        <p:origin x="1440"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presProps" Target="presProps.xml"/><Relationship Id="rId2" Type="http://schemas.openxmlformats.org/officeDocument/2006/relationships/slide" Target="slides/slide1.xml"/><Relationship Id="rId16" Type="http://customschemas.google.com/relationships/presentationmetadata" Target="meta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9" name="Google Shape;59;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3" name="Google Shape;123;p1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5" name="Google Shape;65;p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1" name="Google Shape;71;p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7" name="Google Shape;77;p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255fc7aeca4_3_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 name="Google Shape;85;g255fc7aeca4_3_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g255fc7aeca4_3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3" name="Google Shape;93;p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9" name="Google Shape;99;p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5" name="Google Shape;105;p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5" name="Google Shape;115;p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3"/>
        <p:cNvGrpSpPr/>
        <p:nvPr/>
      </p:nvGrpSpPr>
      <p:grpSpPr>
        <a:xfrm>
          <a:off x="0" y="0"/>
          <a:ext cx="0" cy="0"/>
          <a:chOff x="0" y="0"/>
          <a:chExt cx="0" cy="0"/>
        </a:xfrm>
      </p:grpSpPr>
      <p:sp>
        <p:nvSpPr>
          <p:cNvPr id="14" name="Google Shape;14;g214ae08151d_0_4"/>
          <p:cNvSpPr txBox="1">
            <a:spLocks noGrp="1"/>
          </p:cNvSpPr>
          <p:nvPr>
            <p:ph type="ctrTitle"/>
          </p:nvPr>
        </p:nvSpPr>
        <p:spPr>
          <a:xfrm>
            <a:off x="311708" y="992767"/>
            <a:ext cx="8520600" cy="27369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5" name="Google Shape;15;g214ae08151d_0_4"/>
          <p:cNvSpPr txBox="1">
            <a:spLocks noGrp="1"/>
          </p:cNvSpPr>
          <p:nvPr>
            <p:ph type="subTitle" idx="1"/>
          </p:nvPr>
        </p:nvSpPr>
        <p:spPr>
          <a:xfrm>
            <a:off x="311700" y="3778833"/>
            <a:ext cx="8520600" cy="10569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6" name="Google Shape;16;g214ae08151d_0_4"/>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8"/>
        <p:cNvGrpSpPr/>
        <p:nvPr/>
      </p:nvGrpSpPr>
      <p:grpSpPr>
        <a:xfrm>
          <a:off x="0" y="0"/>
          <a:ext cx="0" cy="0"/>
          <a:chOff x="0" y="0"/>
          <a:chExt cx="0" cy="0"/>
        </a:xfrm>
      </p:grpSpPr>
      <p:sp>
        <p:nvSpPr>
          <p:cNvPr id="49" name="Google Shape;49;g214ae08151d_0_39"/>
          <p:cNvSpPr txBox="1">
            <a:spLocks noGrp="1"/>
          </p:cNvSpPr>
          <p:nvPr>
            <p:ph type="title" hasCustomPrompt="1"/>
          </p:nvPr>
        </p:nvSpPr>
        <p:spPr>
          <a:xfrm>
            <a:off x="311700" y="1474833"/>
            <a:ext cx="8520600" cy="26181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0" name="Google Shape;50;g214ae08151d_0_39"/>
          <p:cNvSpPr txBox="1">
            <a:spLocks noGrp="1"/>
          </p:cNvSpPr>
          <p:nvPr>
            <p:ph type="body" idx="1"/>
          </p:nvPr>
        </p:nvSpPr>
        <p:spPr>
          <a:xfrm>
            <a:off x="311700" y="4202967"/>
            <a:ext cx="8520600" cy="17343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51" name="Google Shape;51;g214ae08151d_0_39"/>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2"/>
        <p:cNvGrpSpPr/>
        <p:nvPr/>
      </p:nvGrpSpPr>
      <p:grpSpPr>
        <a:xfrm>
          <a:off x="0" y="0"/>
          <a:ext cx="0" cy="0"/>
          <a:chOff x="0" y="0"/>
          <a:chExt cx="0" cy="0"/>
        </a:xfrm>
      </p:grpSpPr>
      <p:sp>
        <p:nvSpPr>
          <p:cNvPr id="53" name="Google Shape;53;g214ae08151d_0_43"/>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type="obj">
  <p:cSld name="OBJECT">
    <p:bg>
      <p:bgPr>
        <a:solidFill>
          <a:schemeClr val="lt1"/>
        </a:solidFill>
        <a:effectLst/>
      </p:bgPr>
    </p:bg>
    <p:spTree>
      <p:nvGrpSpPr>
        <p:cNvPr id="1" name="Shape 54"/>
        <p:cNvGrpSpPr/>
        <p:nvPr/>
      </p:nvGrpSpPr>
      <p:grpSpPr>
        <a:xfrm>
          <a:off x="0" y="0"/>
          <a:ext cx="0" cy="0"/>
          <a:chOff x="0" y="0"/>
          <a:chExt cx="0" cy="0"/>
        </a:xfrm>
      </p:grpSpPr>
      <p:sp>
        <p:nvSpPr>
          <p:cNvPr id="55" name="Google Shape;55;g214ae08151d_0_45"/>
          <p:cNvSpPr txBox="1">
            <a:spLocks noGrp="1"/>
          </p:cNvSpPr>
          <p:nvPr>
            <p:ph type="title"/>
          </p:nvPr>
        </p:nvSpPr>
        <p:spPr>
          <a:xfrm>
            <a:off x="685800" y="152400"/>
            <a:ext cx="7772400" cy="1143000"/>
          </a:xfrm>
          <a:prstGeom prst="rect">
            <a:avLst/>
          </a:prstGeom>
          <a:noFill/>
          <a:ln>
            <a:noFill/>
          </a:ln>
        </p:spPr>
        <p:txBody>
          <a:bodyPr spcFirstLastPara="1" wrap="square" lIns="91425" tIns="45700" rIns="91425" bIns="45700" anchor="ctr" anchorCtr="0">
            <a:norm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56" name="Google Shape;56;g214ae08151d_0_45"/>
          <p:cNvSpPr txBox="1">
            <a:spLocks noGrp="1"/>
          </p:cNvSpPr>
          <p:nvPr>
            <p:ph type="body" idx="1"/>
          </p:nvPr>
        </p:nvSpPr>
        <p:spPr>
          <a:xfrm>
            <a:off x="685800" y="1981200"/>
            <a:ext cx="7772400" cy="4114800"/>
          </a:xfrm>
          <a:prstGeom prst="rect">
            <a:avLst/>
          </a:prstGeom>
          <a:noFill/>
          <a:ln>
            <a:noFill/>
          </a:ln>
        </p:spPr>
        <p:txBody>
          <a:bodyPr spcFirstLastPara="1" wrap="square" lIns="91425" tIns="45700" rIns="91425" bIns="45700" anchor="t" anchorCtr="0">
            <a:normAutofit/>
          </a:bodyPr>
          <a:lstStyle>
            <a:lvl1pPr marL="457200" lvl="0" indent="-342900" algn="l" rtl="0">
              <a:spcBef>
                <a:spcPts val="360"/>
              </a:spcBef>
              <a:spcAft>
                <a:spcPts val="0"/>
              </a:spcAft>
              <a:buSzPts val="1800"/>
              <a:buChar char="●"/>
              <a:defRPr/>
            </a:lvl1pPr>
            <a:lvl2pPr marL="914400" lvl="1" indent="-342900" algn="l" rtl="0">
              <a:spcBef>
                <a:spcPts val="360"/>
              </a:spcBef>
              <a:spcAft>
                <a:spcPts val="0"/>
              </a:spcAft>
              <a:buSzPts val="1800"/>
              <a:buChar char="○"/>
              <a:defRPr/>
            </a:lvl2pPr>
            <a:lvl3pPr marL="1371600" lvl="2" indent="-342900" algn="l" rtl="0">
              <a:spcBef>
                <a:spcPts val="360"/>
              </a:spcBef>
              <a:spcAft>
                <a:spcPts val="0"/>
              </a:spcAft>
              <a:buSzPts val="1800"/>
              <a:buChar char="■"/>
              <a:defRPr/>
            </a:lvl3pPr>
            <a:lvl4pPr marL="1828800" lvl="3" indent="-342900" algn="l" rtl="0">
              <a:spcBef>
                <a:spcPts val="360"/>
              </a:spcBef>
              <a:spcAft>
                <a:spcPts val="0"/>
              </a:spcAft>
              <a:buSzPts val="1800"/>
              <a:buChar char="●"/>
              <a:defRPr/>
            </a:lvl4pPr>
            <a:lvl5pPr marL="2286000" lvl="4" indent="-342900" algn="l" rtl="0">
              <a:spcBef>
                <a:spcPts val="360"/>
              </a:spcBef>
              <a:spcAft>
                <a:spcPts val="0"/>
              </a:spcAft>
              <a:buSzPts val="1800"/>
              <a:buChar char="○"/>
              <a:defRPr/>
            </a:lvl5pPr>
            <a:lvl6pPr marL="2743200" lvl="5" indent="-342900" algn="l" rtl="0">
              <a:spcBef>
                <a:spcPts val="360"/>
              </a:spcBef>
              <a:spcAft>
                <a:spcPts val="0"/>
              </a:spcAft>
              <a:buSzPts val="1800"/>
              <a:buChar char="■"/>
              <a:defRPr/>
            </a:lvl6pPr>
            <a:lvl7pPr marL="3200400" lvl="6" indent="-342900" algn="l" rtl="0">
              <a:spcBef>
                <a:spcPts val="360"/>
              </a:spcBef>
              <a:spcAft>
                <a:spcPts val="0"/>
              </a:spcAft>
              <a:buSzPts val="180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g214ae08151d_0_8"/>
          <p:cNvSpPr txBox="1">
            <a:spLocks noGrp="1"/>
          </p:cNvSpPr>
          <p:nvPr>
            <p:ph type="title"/>
          </p:nvPr>
        </p:nvSpPr>
        <p:spPr>
          <a:xfrm>
            <a:off x="311700" y="2867800"/>
            <a:ext cx="8520600" cy="11223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9" name="Google Shape;19;g214ae08151d_0_8"/>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0"/>
        <p:cNvGrpSpPr/>
        <p:nvPr/>
      </p:nvGrpSpPr>
      <p:grpSpPr>
        <a:xfrm>
          <a:off x="0" y="0"/>
          <a:ext cx="0" cy="0"/>
          <a:chOff x="0" y="0"/>
          <a:chExt cx="0" cy="0"/>
        </a:xfrm>
      </p:grpSpPr>
      <p:sp>
        <p:nvSpPr>
          <p:cNvPr id="21" name="Google Shape;21;g214ae08151d_0_11"/>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g214ae08151d_0_11"/>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3" name="Google Shape;23;g214ae08151d_0_11"/>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g214ae08151d_0_15"/>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6" name="Google Shape;26;g214ae08151d_0_15"/>
          <p:cNvSpPr txBox="1">
            <a:spLocks noGrp="1"/>
          </p:cNvSpPr>
          <p:nvPr>
            <p:ph type="body" idx="1"/>
          </p:nvPr>
        </p:nvSpPr>
        <p:spPr>
          <a:xfrm>
            <a:off x="311700" y="1536633"/>
            <a:ext cx="3999900" cy="45552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7" name="Google Shape;27;g214ae08151d_0_15"/>
          <p:cNvSpPr txBox="1">
            <a:spLocks noGrp="1"/>
          </p:cNvSpPr>
          <p:nvPr>
            <p:ph type="body" idx="2"/>
          </p:nvPr>
        </p:nvSpPr>
        <p:spPr>
          <a:xfrm>
            <a:off x="4832400" y="1536633"/>
            <a:ext cx="3999900" cy="45552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8" name="Google Shape;28;g214ae08151d_0_15"/>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9"/>
        <p:cNvGrpSpPr/>
        <p:nvPr/>
      </p:nvGrpSpPr>
      <p:grpSpPr>
        <a:xfrm>
          <a:off x="0" y="0"/>
          <a:ext cx="0" cy="0"/>
          <a:chOff x="0" y="0"/>
          <a:chExt cx="0" cy="0"/>
        </a:xfrm>
      </p:grpSpPr>
      <p:sp>
        <p:nvSpPr>
          <p:cNvPr id="30" name="Google Shape;30;g214ae08151d_0_20"/>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1" name="Google Shape;31;g214ae08151d_0_20"/>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2"/>
        <p:cNvGrpSpPr/>
        <p:nvPr/>
      </p:nvGrpSpPr>
      <p:grpSpPr>
        <a:xfrm>
          <a:off x="0" y="0"/>
          <a:ext cx="0" cy="0"/>
          <a:chOff x="0" y="0"/>
          <a:chExt cx="0" cy="0"/>
        </a:xfrm>
      </p:grpSpPr>
      <p:sp>
        <p:nvSpPr>
          <p:cNvPr id="33" name="Google Shape;33;g214ae08151d_0_23"/>
          <p:cNvSpPr txBox="1">
            <a:spLocks noGrp="1"/>
          </p:cNvSpPr>
          <p:nvPr>
            <p:ph type="title"/>
          </p:nvPr>
        </p:nvSpPr>
        <p:spPr>
          <a:xfrm>
            <a:off x="311700" y="740800"/>
            <a:ext cx="2808000" cy="1007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4" name="Google Shape;34;g214ae08151d_0_23"/>
          <p:cNvSpPr txBox="1">
            <a:spLocks noGrp="1"/>
          </p:cNvSpPr>
          <p:nvPr>
            <p:ph type="body" idx="1"/>
          </p:nvPr>
        </p:nvSpPr>
        <p:spPr>
          <a:xfrm>
            <a:off x="311700" y="1852800"/>
            <a:ext cx="2808000" cy="42393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5" name="Google Shape;35;g214ae08151d_0_23"/>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6"/>
        <p:cNvGrpSpPr/>
        <p:nvPr/>
      </p:nvGrpSpPr>
      <p:grpSpPr>
        <a:xfrm>
          <a:off x="0" y="0"/>
          <a:ext cx="0" cy="0"/>
          <a:chOff x="0" y="0"/>
          <a:chExt cx="0" cy="0"/>
        </a:xfrm>
      </p:grpSpPr>
      <p:sp>
        <p:nvSpPr>
          <p:cNvPr id="37" name="Google Shape;37;g214ae08151d_0_27"/>
          <p:cNvSpPr txBox="1">
            <a:spLocks noGrp="1"/>
          </p:cNvSpPr>
          <p:nvPr>
            <p:ph type="title"/>
          </p:nvPr>
        </p:nvSpPr>
        <p:spPr>
          <a:xfrm>
            <a:off x="490250" y="600200"/>
            <a:ext cx="6367800" cy="54543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8" name="Google Shape;38;g214ae08151d_0_27"/>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9"/>
        <p:cNvGrpSpPr/>
        <p:nvPr/>
      </p:nvGrpSpPr>
      <p:grpSpPr>
        <a:xfrm>
          <a:off x="0" y="0"/>
          <a:ext cx="0" cy="0"/>
          <a:chOff x="0" y="0"/>
          <a:chExt cx="0" cy="0"/>
        </a:xfrm>
      </p:grpSpPr>
      <p:sp>
        <p:nvSpPr>
          <p:cNvPr id="40" name="Google Shape;40;g214ae08151d_0_30"/>
          <p:cNvSpPr/>
          <p:nvPr/>
        </p:nvSpPr>
        <p:spPr>
          <a:xfrm>
            <a:off x="4572000" y="-167"/>
            <a:ext cx="4572000" cy="6858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g214ae08151d_0_30"/>
          <p:cNvSpPr txBox="1">
            <a:spLocks noGrp="1"/>
          </p:cNvSpPr>
          <p:nvPr>
            <p:ph type="title"/>
          </p:nvPr>
        </p:nvSpPr>
        <p:spPr>
          <a:xfrm>
            <a:off x="265500" y="1644233"/>
            <a:ext cx="4045200" cy="19764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2" name="Google Shape;42;g214ae08151d_0_30"/>
          <p:cNvSpPr txBox="1">
            <a:spLocks noGrp="1"/>
          </p:cNvSpPr>
          <p:nvPr>
            <p:ph type="subTitle" idx="1"/>
          </p:nvPr>
        </p:nvSpPr>
        <p:spPr>
          <a:xfrm>
            <a:off x="265500" y="3737433"/>
            <a:ext cx="4045200" cy="16467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3" name="Google Shape;43;g214ae08151d_0_30"/>
          <p:cNvSpPr txBox="1">
            <a:spLocks noGrp="1"/>
          </p:cNvSpPr>
          <p:nvPr>
            <p:ph type="body" idx="2"/>
          </p:nvPr>
        </p:nvSpPr>
        <p:spPr>
          <a:xfrm>
            <a:off x="4939500" y="965433"/>
            <a:ext cx="3837000" cy="49269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4" name="Google Shape;44;g214ae08151d_0_30"/>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5"/>
        <p:cNvGrpSpPr/>
        <p:nvPr/>
      </p:nvGrpSpPr>
      <p:grpSpPr>
        <a:xfrm>
          <a:off x="0" y="0"/>
          <a:ext cx="0" cy="0"/>
          <a:chOff x="0" y="0"/>
          <a:chExt cx="0" cy="0"/>
        </a:xfrm>
      </p:grpSpPr>
      <p:sp>
        <p:nvSpPr>
          <p:cNvPr id="46" name="Google Shape;46;g214ae08151d_0_36"/>
          <p:cNvSpPr txBox="1">
            <a:spLocks noGrp="1"/>
          </p:cNvSpPr>
          <p:nvPr>
            <p:ph type="body" idx="1"/>
          </p:nvPr>
        </p:nvSpPr>
        <p:spPr>
          <a:xfrm>
            <a:off x="311700" y="5640767"/>
            <a:ext cx="5998800" cy="8067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7" name="Google Shape;47;g214ae08151d_0_36"/>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9"/>
        <p:cNvGrpSpPr/>
        <p:nvPr/>
      </p:nvGrpSpPr>
      <p:grpSpPr>
        <a:xfrm>
          <a:off x="0" y="0"/>
          <a:ext cx="0" cy="0"/>
          <a:chOff x="0" y="0"/>
          <a:chExt cx="0" cy="0"/>
        </a:xfrm>
      </p:grpSpPr>
      <p:sp>
        <p:nvSpPr>
          <p:cNvPr id="10" name="Google Shape;10;g214ae08151d_0_0"/>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11" name="Google Shape;11;g214ae08151d_0_0"/>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12" name="Google Shape;12;g214ae08151d_0_0"/>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
          <p:cNvSpPr txBox="1">
            <a:spLocks noGrp="1"/>
          </p:cNvSpPr>
          <p:nvPr>
            <p:ph type="ctrTitle"/>
          </p:nvPr>
        </p:nvSpPr>
        <p:spPr>
          <a:xfrm>
            <a:off x="311708" y="1451667"/>
            <a:ext cx="8520600" cy="27369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None/>
            </a:pPr>
            <a:r>
              <a:rPr lang="en-US"/>
              <a:t>Electrical force</a:t>
            </a:r>
            <a:endParaRPr/>
          </a:p>
        </p:txBody>
      </p:sp>
      <p:sp>
        <p:nvSpPr>
          <p:cNvPr id="62" name="Google Shape;62;p1"/>
          <p:cNvSpPr txBox="1">
            <a:spLocks noGrp="1"/>
          </p:cNvSpPr>
          <p:nvPr>
            <p:ph type="subTitle" idx="1"/>
          </p:nvPr>
        </p:nvSpPr>
        <p:spPr>
          <a:xfrm>
            <a:off x="311700" y="3516008"/>
            <a:ext cx="8520600" cy="1056900"/>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SzPts val="2200"/>
              <a:buFont typeface="Times"/>
              <a:buNone/>
            </a:pPr>
            <a:r>
              <a:rPr lang="en-US">
                <a:solidFill>
                  <a:schemeClr val="dk1"/>
                </a:solidFill>
              </a:rPr>
              <a:t>Coulomb’s Law and Electrical Fields</a:t>
            </a:r>
            <a:endParaRPr>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0"/>
          <p:cNvSpPr txBox="1">
            <a:spLocks noGrp="1"/>
          </p:cNvSpPr>
          <p:nvPr>
            <p:ph type="title"/>
          </p:nvPr>
        </p:nvSpPr>
        <p:spPr>
          <a:xfrm>
            <a:off x="685800" y="152400"/>
            <a:ext cx="77724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None/>
            </a:pPr>
            <a:r>
              <a:rPr lang="en-US"/>
              <a:t>Key point 3 visualized</a:t>
            </a:r>
            <a:endParaRPr/>
          </a:p>
        </p:txBody>
      </p:sp>
      <p:pic>
        <p:nvPicPr>
          <p:cNvPr id="126" name="Google Shape;126;p10" descr="In part a, two negative charges of magnitude minus q are placed at some distance. Their field lines are represented by curved arrows terminating into the negative charges. The curves are divergent. In part b, two charges are placed at a distance where one is positive labeled as plus q and other is negative labeled as minus q. The field lines represented by curved arrows start from the positive charge and end at the negative charge. The curves are convergent."/>
          <p:cNvPicPr preferRelativeResize="0">
            <a:picLocks noGrp="1"/>
          </p:cNvPicPr>
          <p:nvPr>
            <p:ph type="body" idx="1"/>
          </p:nvPr>
        </p:nvPicPr>
        <p:blipFill rotWithShape="1">
          <a:blip r:embed="rId3">
            <a:alphaModFix/>
          </a:blip>
          <a:srcRect/>
          <a:stretch/>
        </p:blipFill>
        <p:spPr>
          <a:xfrm>
            <a:off x="1066800" y="1616938"/>
            <a:ext cx="2743200" cy="4366261"/>
          </a:xfrm>
          <a:prstGeom prst="rect">
            <a:avLst/>
          </a:prstGeom>
          <a:noFill/>
          <a:ln w="9525" cap="flat" cmpd="sng">
            <a:solidFill>
              <a:schemeClr val="lt1"/>
            </a:solidFill>
            <a:prstDash val="solid"/>
            <a:round/>
            <a:headEnd type="none" w="sm" len="sm"/>
            <a:tailEnd type="none" w="sm" len="sm"/>
          </a:ln>
        </p:spPr>
      </p:pic>
      <p:sp>
        <p:nvSpPr>
          <p:cNvPr id="127" name="Google Shape;127;p10"/>
          <p:cNvSpPr txBox="1"/>
          <p:nvPr/>
        </p:nvSpPr>
        <p:spPr>
          <a:xfrm>
            <a:off x="4267200" y="2028616"/>
            <a:ext cx="3962400" cy="3140100"/>
          </a:xfrm>
          <a:prstGeom prst="rect">
            <a:avLst/>
          </a:prstGeom>
          <a:noFill/>
          <a:ln>
            <a:noFill/>
          </a:ln>
        </p:spPr>
        <p:txBody>
          <a:bodyPr spcFirstLastPara="1" wrap="square" lIns="91425" tIns="45700" rIns="91425" bIns="45700" anchor="t" anchorCtr="0">
            <a:spAutoFit/>
          </a:bodyPr>
          <a:lstStyle/>
          <a:p>
            <a:pPr marL="342900" marR="0" lvl="0" indent="-355600" algn="l" rtl="0">
              <a:spcBef>
                <a:spcPts val="0"/>
              </a:spcBef>
              <a:spcAft>
                <a:spcPts val="0"/>
              </a:spcAft>
              <a:buClr>
                <a:schemeClr val="dk1"/>
              </a:buClr>
              <a:buSzPts val="1800"/>
              <a:buFont typeface="Arial Rounded"/>
              <a:buAutoNum type="alphaLcParenBoth"/>
            </a:pPr>
            <a:r>
              <a:rPr lang="en-US" sz="1800">
                <a:solidFill>
                  <a:schemeClr val="dk1"/>
                </a:solidFill>
              </a:rPr>
              <a:t>The field around two negative charges.  </a:t>
            </a:r>
            <a:endParaRPr sz="1800">
              <a:solidFill>
                <a:schemeClr val="dk1"/>
              </a:solidFill>
            </a:endParaRPr>
          </a:p>
          <a:p>
            <a:pPr marL="342900" marR="0" lvl="0" indent="-241300" algn="l" rtl="0">
              <a:spcBef>
                <a:spcPts val="0"/>
              </a:spcBef>
              <a:spcAft>
                <a:spcPts val="0"/>
              </a:spcAft>
              <a:buClr>
                <a:schemeClr val="dk1"/>
              </a:buClr>
              <a:buSzPts val="1600"/>
              <a:buFont typeface="Arial Rounded"/>
              <a:buNone/>
            </a:pPr>
            <a:endParaRPr sz="1800">
              <a:solidFill>
                <a:schemeClr val="dk1"/>
              </a:solidFill>
            </a:endParaRPr>
          </a:p>
          <a:p>
            <a:pPr marL="342900" marR="0" lvl="0" indent="-355600" algn="l" rtl="0">
              <a:spcBef>
                <a:spcPts val="0"/>
              </a:spcBef>
              <a:spcAft>
                <a:spcPts val="0"/>
              </a:spcAft>
              <a:buClr>
                <a:schemeClr val="dk1"/>
              </a:buClr>
              <a:buSzPts val="1800"/>
              <a:buAutoNum type="alphaLcParenBoth"/>
            </a:pPr>
            <a:r>
              <a:rPr lang="en-US" sz="1800">
                <a:solidFill>
                  <a:schemeClr val="dk1"/>
                </a:solidFill>
              </a:rPr>
              <a:t>The field around a positive and a negative charge.</a:t>
            </a:r>
            <a:endParaRPr sz="1800">
              <a:solidFill>
                <a:schemeClr val="dk1"/>
              </a:solidFill>
            </a:endParaRPr>
          </a:p>
          <a:p>
            <a:pPr marL="0" marR="0" lvl="0" indent="0" algn="l" rtl="0">
              <a:spcBef>
                <a:spcPts val="0"/>
              </a:spcBef>
              <a:spcAft>
                <a:spcPts val="0"/>
              </a:spcAft>
              <a:buNone/>
            </a:pPr>
            <a:endParaRPr sz="1800">
              <a:solidFill>
                <a:schemeClr val="dk1"/>
              </a:solidFill>
            </a:endParaRPr>
          </a:p>
          <a:p>
            <a:pPr marL="342900" marR="0" lvl="0" indent="-241300" algn="l" rtl="0">
              <a:spcBef>
                <a:spcPts val="0"/>
              </a:spcBef>
              <a:spcAft>
                <a:spcPts val="0"/>
              </a:spcAft>
              <a:buClr>
                <a:schemeClr val="dk1"/>
              </a:buClr>
              <a:buSzPts val="1600"/>
              <a:buFont typeface="Arial Rounded"/>
              <a:buNone/>
            </a:pPr>
            <a:endParaRPr sz="1800">
              <a:solidFill>
                <a:schemeClr val="dk1"/>
              </a:solidFill>
            </a:endParaRPr>
          </a:p>
          <a:p>
            <a:pPr marL="0" lvl="0" indent="0" algn="ctr" rtl="0">
              <a:spcBef>
                <a:spcPts val="0"/>
              </a:spcBef>
              <a:spcAft>
                <a:spcPts val="0"/>
              </a:spcAft>
              <a:buNone/>
            </a:pPr>
            <a:endParaRPr sz="1800">
              <a:solidFill>
                <a:schemeClr val="dk1"/>
              </a:solidFill>
            </a:endParaRPr>
          </a:p>
          <a:p>
            <a:pPr marL="0" marR="0" lvl="0" indent="0" algn="l" rtl="0">
              <a:spcBef>
                <a:spcPts val="0"/>
              </a:spcBef>
              <a:spcAft>
                <a:spcPts val="0"/>
              </a:spcAft>
              <a:buNone/>
            </a:pPr>
            <a:r>
              <a:rPr lang="en-US" sz="1800" i="1">
                <a:solidFill>
                  <a:schemeClr val="dk1"/>
                </a:solidFill>
              </a:rPr>
              <a:t>Note that the fields of the individual charges have combined to give a net field</a:t>
            </a:r>
            <a:endParaRPr sz="1800">
              <a:solidFill>
                <a:schemeClr val="dk1"/>
              </a:solidFill>
            </a:endParaRPr>
          </a:p>
        </p:txBody>
      </p:sp>
      <p:sp>
        <p:nvSpPr>
          <p:cNvPr id="128" name="Google Shape;128;p10"/>
          <p:cNvSpPr txBox="1"/>
          <p:nvPr/>
        </p:nvSpPr>
        <p:spPr>
          <a:xfrm>
            <a:off x="1987350" y="6354375"/>
            <a:ext cx="5169300" cy="246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a:solidFill>
                  <a:schemeClr val="dk1"/>
                </a:solidFill>
              </a:rPr>
              <a:t>https://openstax.org/books/college-physics/pages/18-5-electric-field-lines-multiple-charges</a:t>
            </a:r>
            <a:endParaRPr sz="1600">
              <a:solidFill>
                <a:schemeClr val="dk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2"/>
          <p:cNvSpPr txBox="1">
            <a:spLocks noGrp="1"/>
          </p:cNvSpPr>
          <p:nvPr>
            <p:ph type="title"/>
          </p:nvPr>
        </p:nvSpPr>
        <p:spPr>
          <a:xfrm>
            <a:off x="685800" y="437625"/>
            <a:ext cx="77724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None/>
            </a:pPr>
            <a:r>
              <a:rPr lang="en-US"/>
              <a:t>Coulomb’s law</a:t>
            </a:r>
            <a:endParaRPr/>
          </a:p>
        </p:txBody>
      </p:sp>
      <p:sp>
        <p:nvSpPr>
          <p:cNvPr id="68" name="Google Shape;68;p2"/>
          <p:cNvSpPr txBox="1">
            <a:spLocks noGrp="1"/>
          </p:cNvSpPr>
          <p:nvPr>
            <p:ph type="body" idx="1"/>
          </p:nvPr>
        </p:nvSpPr>
        <p:spPr>
          <a:xfrm>
            <a:off x="685800" y="2114025"/>
            <a:ext cx="7772400" cy="4114800"/>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2200"/>
              <a:buChar char="●"/>
            </a:pPr>
            <a:r>
              <a:rPr lang="en-US">
                <a:solidFill>
                  <a:schemeClr val="dk1"/>
                </a:solidFill>
              </a:rPr>
              <a:t>Remember that force is a </a:t>
            </a:r>
            <a:r>
              <a:rPr lang="en-US" b="1" i="1">
                <a:solidFill>
                  <a:schemeClr val="dk1"/>
                </a:solidFill>
              </a:rPr>
              <a:t>vector</a:t>
            </a:r>
            <a:r>
              <a:rPr lang="en-US">
                <a:solidFill>
                  <a:schemeClr val="dk1"/>
                </a:solidFill>
              </a:rPr>
              <a:t> quantity, which means that it has both </a:t>
            </a:r>
            <a:r>
              <a:rPr lang="en-US" b="1" i="1">
                <a:solidFill>
                  <a:schemeClr val="dk1"/>
                </a:solidFill>
              </a:rPr>
              <a:t>magnitude</a:t>
            </a:r>
            <a:r>
              <a:rPr lang="en-US">
                <a:solidFill>
                  <a:schemeClr val="dk1"/>
                </a:solidFill>
              </a:rPr>
              <a:t> (how big the push or pull is) and </a:t>
            </a:r>
            <a:r>
              <a:rPr lang="en-US" b="1" i="1">
                <a:solidFill>
                  <a:schemeClr val="dk1"/>
                </a:solidFill>
              </a:rPr>
              <a:t>direction</a:t>
            </a:r>
            <a:r>
              <a:rPr lang="en-US">
                <a:solidFill>
                  <a:schemeClr val="dk1"/>
                </a:solidFill>
              </a:rPr>
              <a:t> (which way the push of pull is acting).</a:t>
            </a:r>
            <a:endParaRPr>
              <a:solidFill>
                <a:schemeClr val="dk1"/>
              </a:solidFill>
            </a:endParaRPr>
          </a:p>
          <a:p>
            <a:pPr marL="0" lvl="0" indent="0" algn="l" rtl="0">
              <a:spcBef>
                <a:spcPts val="440"/>
              </a:spcBef>
              <a:spcAft>
                <a:spcPts val="0"/>
              </a:spcAft>
              <a:buSzPts val="2200"/>
              <a:buNone/>
            </a:pPr>
            <a:endParaRPr>
              <a:solidFill>
                <a:schemeClr val="dk1"/>
              </a:solidFill>
            </a:endParaRPr>
          </a:p>
          <a:p>
            <a:pPr marL="342900" lvl="0" indent="-342900" algn="l" rtl="0">
              <a:spcBef>
                <a:spcPts val="440"/>
              </a:spcBef>
              <a:spcAft>
                <a:spcPts val="0"/>
              </a:spcAft>
              <a:buClr>
                <a:schemeClr val="dk1"/>
              </a:buClr>
              <a:buSzPts val="2200"/>
              <a:buChar char="●"/>
            </a:pPr>
            <a:r>
              <a:rPr lang="en-US">
                <a:solidFill>
                  <a:schemeClr val="dk1"/>
                </a:solidFill>
              </a:rPr>
              <a:t>Coulomb’s law states that the magnitude of force that exists between any two charged particles is directly proportional to the amount of charge that exists on both particles and inversely proportional to the square of the distance between the particles. </a:t>
            </a:r>
            <a:endParaRPr>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3"/>
          <p:cNvSpPr txBox="1">
            <a:spLocks noGrp="1"/>
          </p:cNvSpPr>
          <p:nvPr>
            <p:ph type="title"/>
          </p:nvPr>
        </p:nvSpPr>
        <p:spPr>
          <a:xfrm>
            <a:off x="685800" y="412825"/>
            <a:ext cx="77724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None/>
            </a:pPr>
            <a:r>
              <a:rPr lang="en-US"/>
              <a:t>The magnitude of electric force</a:t>
            </a:r>
            <a:endParaRPr/>
          </a:p>
        </p:txBody>
      </p:sp>
      <p:sp>
        <p:nvSpPr>
          <p:cNvPr id="74" name="Google Shape;74;p3"/>
          <p:cNvSpPr txBox="1">
            <a:spLocks noGrp="1"/>
          </p:cNvSpPr>
          <p:nvPr>
            <p:ph type="body" idx="1"/>
          </p:nvPr>
        </p:nvSpPr>
        <p:spPr>
          <a:xfrm>
            <a:off x="685800" y="1669400"/>
            <a:ext cx="7772400" cy="4114800"/>
          </a:xfrm>
          <a:prstGeom prst="rect">
            <a:avLst/>
          </a:prstGeom>
          <a:blipFill rotWithShape="1">
            <a:blip r:embed="rId3">
              <a:alphaModFix/>
            </a:blip>
            <a:stretch>
              <a:fillRect b="-2461"/>
            </a:stretch>
          </a:blip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US"/>
              <a:t> </a:t>
            </a:r>
            <a:endParaRPr>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4"/>
          <p:cNvSpPr txBox="1">
            <a:spLocks noGrp="1"/>
          </p:cNvSpPr>
          <p:nvPr>
            <p:ph type="title"/>
          </p:nvPr>
        </p:nvSpPr>
        <p:spPr>
          <a:xfrm>
            <a:off x="685800" y="152400"/>
            <a:ext cx="77724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None/>
            </a:pPr>
            <a:r>
              <a:rPr lang="en-US"/>
              <a:t>The direction of electric force</a:t>
            </a:r>
            <a:endParaRPr/>
          </a:p>
        </p:txBody>
      </p:sp>
      <p:sp>
        <p:nvSpPr>
          <p:cNvPr id="80" name="Google Shape;80;p4"/>
          <p:cNvSpPr txBox="1">
            <a:spLocks noGrp="1"/>
          </p:cNvSpPr>
          <p:nvPr>
            <p:ph type="body" idx="1"/>
          </p:nvPr>
        </p:nvSpPr>
        <p:spPr>
          <a:xfrm>
            <a:off x="717225" y="1295400"/>
            <a:ext cx="8013300" cy="1143000"/>
          </a:xfrm>
          <a:prstGeom prst="rect">
            <a:avLst/>
          </a:prstGeom>
          <a:noFill/>
          <a:ln>
            <a:noFill/>
          </a:ln>
        </p:spPr>
        <p:txBody>
          <a:bodyPr spcFirstLastPara="1" wrap="square" lIns="91425" tIns="45700" rIns="91425" bIns="45700" anchor="t" anchorCtr="0">
            <a:normAutofit fontScale="25000" lnSpcReduction="20000"/>
          </a:bodyPr>
          <a:lstStyle/>
          <a:p>
            <a:pPr marL="0" lvl="0" indent="0" algn="l" rtl="0">
              <a:spcBef>
                <a:spcPts val="0"/>
              </a:spcBef>
              <a:spcAft>
                <a:spcPts val="0"/>
              </a:spcAft>
              <a:buSzPts val="350"/>
              <a:buNone/>
            </a:pPr>
            <a:r>
              <a:rPr lang="en-US" sz="7207">
                <a:solidFill>
                  <a:schemeClr val="dk1"/>
                </a:solidFill>
              </a:rPr>
              <a:t>The direction of force that each particle experiences will be determined by the nature of the charges interacting.</a:t>
            </a:r>
            <a:endParaRPr sz="7207">
              <a:solidFill>
                <a:schemeClr val="dk1"/>
              </a:solidFill>
            </a:endParaRPr>
          </a:p>
          <a:p>
            <a:pPr marL="0" lvl="0" indent="0" algn="l" rtl="0">
              <a:spcBef>
                <a:spcPts val="280"/>
              </a:spcBef>
              <a:spcAft>
                <a:spcPts val="0"/>
              </a:spcAft>
              <a:buSzPts val="350"/>
              <a:buNone/>
            </a:pPr>
            <a:r>
              <a:rPr lang="en-US" sz="7207">
                <a:solidFill>
                  <a:schemeClr val="dk1"/>
                </a:solidFill>
              </a:rPr>
              <a:t> </a:t>
            </a:r>
            <a:endParaRPr sz="7207">
              <a:solidFill>
                <a:schemeClr val="dk1"/>
              </a:solidFill>
            </a:endParaRPr>
          </a:p>
          <a:p>
            <a:pPr marL="0" lvl="0" indent="0" algn="l" rtl="0">
              <a:spcBef>
                <a:spcPts val="280"/>
              </a:spcBef>
              <a:spcAft>
                <a:spcPts val="0"/>
              </a:spcAft>
              <a:buSzPts val="350"/>
              <a:buNone/>
            </a:pPr>
            <a:r>
              <a:rPr lang="en-US" sz="7207">
                <a:solidFill>
                  <a:schemeClr val="dk1"/>
                </a:solidFill>
              </a:rPr>
              <a:t>Law of attraction and repulsion: like charges repel and unlike charges attract.</a:t>
            </a:r>
            <a:endParaRPr sz="7207">
              <a:solidFill>
                <a:schemeClr val="dk1"/>
              </a:solidFill>
            </a:endParaRPr>
          </a:p>
          <a:p>
            <a:pPr marL="342900" lvl="0" indent="-203200" algn="l" rtl="0">
              <a:spcBef>
                <a:spcPts val="440"/>
              </a:spcBef>
              <a:spcAft>
                <a:spcPts val="0"/>
              </a:spcAft>
              <a:buSzPct val="122222"/>
              <a:buNone/>
            </a:pPr>
            <a:endParaRPr/>
          </a:p>
          <a:p>
            <a:pPr marL="342900" lvl="0" indent="-203200" algn="l" rtl="0">
              <a:spcBef>
                <a:spcPts val="440"/>
              </a:spcBef>
              <a:spcAft>
                <a:spcPts val="0"/>
              </a:spcAft>
              <a:buSzPct val="122222"/>
              <a:buNone/>
            </a:pPr>
            <a:endParaRPr/>
          </a:p>
        </p:txBody>
      </p:sp>
      <p:pic>
        <p:nvPicPr>
          <p:cNvPr id="81" name="Google Shape;81;p4" descr="A picture containing diagram&#10;&#10;Description automatically generated"/>
          <p:cNvPicPr preferRelativeResize="0"/>
          <p:nvPr/>
        </p:nvPicPr>
        <p:blipFill rotWithShape="1">
          <a:blip r:embed="rId3">
            <a:alphaModFix/>
          </a:blip>
          <a:srcRect/>
          <a:stretch/>
        </p:blipFill>
        <p:spPr>
          <a:xfrm>
            <a:off x="2971800" y="2532268"/>
            <a:ext cx="3200399" cy="3976254"/>
          </a:xfrm>
          <a:prstGeom prst="rect">
            <a:avLst/>
          </a:prstGeom>
          <a:noFill/>
          <a:ln>
            <a:noFill/>
          </a:ln>
        </p:spPr>
      </p:pic>
      <p:sp>
        <p:nvSpPr>
          <p:cNvPr id="82" name="Google Shape;82;p4"/>
          <p:cNvSpPr txBox="1"/>
          <p:nvPr/>
        </p:nvSpPr>
        <p:spPr>
          <a:xfrm>
            <a:off x="3532725" y="6341950"/>
            <a:ext cx="2382300" cy="246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i="0" u="none" strike="noStrike" cap="none">
                <a:solidFill>
                  <a:schemeClr val="dk1"/>
                </a:solidFill>
              </a:rPr>
              <a:t>https://www.pngegg.com/en/png-svdum</a:t>
            </a:r>
            <a:endParaRPr sz="1000">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g255fc7aeca4_3_1"/>
          <p:cNvSpPr txBox="1">
            <a:spLocks noGrp="1"/>
          </p:cNvSpPr>
          <p:nvPr>
            <p:ph type="title" idx="4294967295"/>
          </p:nvPr>
        </p:nvSpPr>
        <p:spPr>
          <a:xfrm>
            <a:off x="685800" y="152400"/>
            <a:ext cx="77724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None/>
            </a:pPr>
            <a:r>
              <a:rPr lang="en-US"/>
              <a:t>Applying Coulomb’s law</a:t>
            </a:r>
            <a:endParaRPr/>
          </a:p>
        </p:txBody>
      </p:sp>
      <p:pic>
        <p:nvPicPr>
          <p:cNvPr id="89" name="Google Shape;89;g255fc7aeca4_3_1"/>
          <p:cNvPicPr preferRelativeResize="0"/>
          <p:nvPr/>
        </p:nvPicPr>
        <p:blipFill>
          <a:blip r:embed="rId3">
            <a:alphaModFix/>
          </a:blip>
          <a:stretch>
            <a:fillRect/>
          </a:stretch>
        </p:blipFill>
        <p:spPr>
          <a:xfrm>
            <a:off x="82575" y="2641500"/>
            <a:ext cx="8494450" cy="3930326"/>
          </a:xfrm>
          <a:prstGeom prst="rect">
            <a:avLst/>
          </a:prstGeom>
          <a:noFill/>
          <a:ln>
            <a:noFill/>
          </a:ln>
        </p:spPr>
      </p:pic>
      <p:sp>
        <p:nvSpPr>
          <p:cNvPr id="90" name="Google Shape;90;g255fc7aeca4_3_1"/>
          <p:cNvSpPr txBox="1"/>
          <p:nvPr/>
        </p:nvSpPr>
        <p:spPr>
          <a:xfrm>
            <a:off x="900750" y="1593400"/>
            <a:ext cx="7342500" cy="1293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800">
                <a:solidFill>
                  <a:schemeClr val="dk1"/>
                </a:solidFill>
                <a:highlight>
                  <a:srgbClr val="FFFFFF"/>
                </a:highlight>
              </a:rPr>
              <a:t>A proton has a charge of +1.6X10</a:t>
            </a:r>
            <a:r>
              <a:rPr lang="en-US" sz="1800" baseline="30000">
                <a:solidFill>
                  <a:schemeClr val="dk1"/>
                </a:solidFill>
                <a:highlight>
                  <a:srgbClr val="FFFFFF"/>
                </a:highlight>
              </a:rPr>
              <a:t>-19</a:t>
            </a:r>
            <a:r>
              <a:rPr lang="en-US" sz="1800">
                <a:solidFill>
                  <a:schemeClr val="dk1"/>
                </a:solidFill>
                <a:highlight>
                  <a:srgbClr val="FFFFFF"/>
                </a:highlight>
              </a:rPr>
              <a:t> C and the charge on an electron is -1.6X10</a:t>
            </a:r>
            <a:r>
              <a:rPr lang="en-US" sz="1800" baseline="30000">
                <a:solidFill>
                  <a:schemeClr val="dk1"/>
                </a:solidFill>
                <a:highlight>
                  <a:srgbClr val="FFFFFF"/>
                </a:highlight>
              </a:rPr>
              <a:t>-19</a:t>
            </a:r>
            <a:r>
              <a:rPr lang="en-US" sz="1800">
                <a:solidFill>
                  <a:schemeClr val="dk1"/>
                </a:solidFill>
                <a:highlight>
                  <a:srgbClr val="FFFFFF"/>
                </a:highlight>
              </a:rPr>
              <a:t> C. Estimate the electric force between these two particles in a hydrogen atom, using the absolute value of their charge, assuming that they are 5.3 X 10</a:t>
            </a:r>
            <a:r>
              <a:rPr lang="en-US" sz="1800" baseline="30000">
                <a:solidFill>
                  <a:schemeClr val="dk1"/>
                </a:solidFill>
                <a:highlight>
                  <a:srgbClr val="FFFFFF"/>
                </a:highlight>
              </a:rPr>
              <a:t>-11</a:t>
            </a:r>
            <a:r>
              <a:rPr lang="en-US" sz="1800">
                <a:solidFill>
                  <a:schemeClr val="dk1"/>
                </a:solidFill>
                <a:highlight>
                  <a:srgbClr val="FFFFFF"/>
                </a:highlight>
              </a:rPr>
              <a:t> meters apart.</a:t>
            </a:r>
            <a:endParaRPr sz="1800">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6"/>
          <p:cNvSpPr txBox="1">
            <a:spLocks noGrp="1"/>
          </p:cNvSpPr>
          <p:nvPr>
            <p:ph type="title"/>
          </p:nvPr>
        </p:nvSpPr>
        <p:spPr>
          <a:xfrm>
            <a:off x="685800" y="152400"/>
            <a:ext cx="77724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None/>
            </a:pPr>
            <a:r>
              <a:rPr lang="en-US"/>
              <a:t>Electric fields</a:t>
            </a:r>
            <a:endParaRPr/>
          </a:p>
        </p:txBody>
      </p:sp>
      <p:sp>
        <p:nvSpPr>
          <p:cNvPr id="96" name="Google Shape;96;p6"/>
          <p:cNvSpPr txBox="1">
            <a:spLocks noGrp="1"/>
          </p:cNvSpPr>
          <p:nvPr>
            <p:ph type="body" idx="1"/>
          </p:nvPr>
        </p:nvSpPr>
        <p:spPr>
          <a:xfrm>
            <a:off x="1027050" y="1701600"/>
            <a:ext cx="7089900" cy="4114800"/>
          </a:xfrm>
          <a:prstGeom prst="rect">
            <a:avLst/>
          </a:prstGeom>
          <a:noFill/>
          <a:ln>
            <a:noFill/>
          </a:ln>
        </p:spPr>
        <p:txBody>
          <a:bodyPr spcFirstLastPara="1" wrap="square" lIns="91425" tIns="45700" rIns="91425" bIns="45700" anchor="t" anchorCtr="0">
            <a:normAutofit lnSpcReduction="20000"/>
          </a:bodyPr>
          <a:lstStyle/>
          <a:p>
            <a:pPr marL="342900" lvl="0" indent="-342900" algn="l" rtl="0">
              <a:spcBef>
                <a:spcPts val="0"/>
              </a:spcBef>
              <a:spcAft>
                <a:spcPts val="0"/>
              </a:spcAft>
              <a:buClr>
                <a:schemeClr val="dk1"/>
              </a:buClr>
              <a:buSzPts val="2200"/>
              <a:buChar char="●"/>
            </a:pPr>
            <a:r>
              <a:rPr lang="en-US">
                <a:solidFill>
                  <a:schemeClr val="dk1"/>
                </a:solidFill>
              </a:rPr>
              <a:t>The concept of a field is used to describe how force will behave in a region around an object. They are used for describing forces that can act at a distance.</a:t>
            </a:r>
            <a:endParaRPr>
              <a:solidFill>
                <a:schemeClr val="dk1"/>
              </a:solidFill>
            </a:endParaRPr>
          </a:p>
          <a:p>
            <a:pPr marL="342900" lvl="0" indent="-203200" algn="l" rtl="0">
              <a:spcBef>
                <a:spcPts val="440"/>
              </a:spcBef>
              <a:spcAft>
                <a:spcPts val="0"/>
              </a:spcAft>
              <a:buSzPts val="2200"/>
              <a:buNone/>
            </a:pPr>
            <a:endParaRPr>
              <a:solidFill>
                <a:schemeClr val="dk1"/>
              </a:solidFill>
            </a:endParaRPr>
          </a:p>
          <a:p>
            <a:pPr marL="342900" lvl="0" indent="-342900" algn="l" rtl="0">
              <a:spcBef>
                <a:spcPts val="440"/>
              </a:spcBef>
              <a:spcAft>
                <a:spcPts val="0"/>
              </a:spcAft>
              <a:buClr>
                <a:schemeClr val="dk1"/>
              </a:buClr>
              <a:buSzPts val="2200"/>
              <a:buChar char="●"/>
            </a:pPr>
            <a:r>
              <a:rPr lang="en-US">
                <a:solidFill>
                  <a:schemeClr val="dk1"/>
                </a:solidFill>
              </a:rPr>
              <a:t>Field lines indicate the direction of the force that would be exerted on an object. </a:t>
            </a:r>
            <a:endParaRPr>
              <a:solidFill>
                <a:schemeClr val="dk1"/>
              </a:solidFill>
            </a:endParaRPr>
          </a:p>
          <a:p>
            <a:pPr marL="0" lvl="0" indent="0" algn="l" rtl="0">
              <a:spcBef>
                <a:spcPts val="440"/>
              </a:spcBef>
              <a:spcAft>
                <a:spcPts val="0"/>
              </a:spcAft>
              <a:buSzPts val="2200"/>
              <a:buNone/>
            </a:pPr>
            <a:r>
              <a:rPr lang="en-US">
                <a:solidFill>
                  <a:schemeClr val="dk1"/>
                </a:solidFill>
              </a:rPr>
              <a:t> </a:t>
            </a:r>
            <a:endParaRPr>
              <a:solidFill>
                <a:schemeClr val="dk1"/>
              </a:solidFill>
            </a:endParaRPr>
          </a:p>
          <a:p>
            <a:pPr marL="342900" lvl="0" indent="-342900" algn="l" rtl="0">
              <a:spcBef>
                <a:spcPts val="440"/>
              </a:spcBef>
              <a:spcAft>
                <a:spcPts val="0"/>
              </a:spcAft>
              <a:buClr>
                <a:schemeClr val="dk1"/>
              </a:buClr>
              <a:buSzPts val="2200"/>
              <a:buChar char="●"/>
            </a:pPr>
            <a:r>
              <a:rPr lang="en-US">
                <a:solidFill>
                  <a:schemeClr val="dk1"/>
                </a:solidFill>
              </a:rPr>
              <a:t>Electric fields describe the </a:t>
            </a:r>
            <a:r>
              <a:rPr lang="en-US" b="1" i="1">
                <a:solidFill>
                  <a:schemeClr val="dk1"/>
                </a:solidFill>
              </a:rPr>
              <a:t>net electrical force </a:t>
            </a:r>
            <a:r>
              <a:rPr lang="en-US">
                <a:solidFill>
                  <a:schemeClr val="dk1"/>
                </a:solidFill>
              </a:rPr>
              <a:t>that a </a:t>
            </a:r>
            <a:r>
              <a:rPr lang="en-US" b="1" i="1">
                <a:solidFill>
                  <a:schemeClr val="dk1"/>
                </a:solidFill>
              </a:rPr>
              <a:t>positively charged particle </a:t>
            </a:r>
            <a:r>
              <a:rPr lang="en-US">
                <a:solidFill>
                  <a:schemeClr val="dk1"/>
                </a:solidFill>
              </a:rPr>
              <a:t>will experience in a region. </a:t>
            </a:r>
            <a:endParaRPr>
              <a:solidFill>
                <a:schemeClr val="dk1"/>
              </a:solidFill>
            </a:endParaRPr>
          </a:p>
          <a:p>
            <a:pPr marL="342900" lvl="0" indent="-203200" algn="l" rtl="0">
              <a:spcBef>
                <a:spcPts val="440"/>
              </a:spcBef>
              <a:spcAft>
                <a:spcPts val="0"/>
              </a:spcAft>
              <a:buSzPts val="2200"/>
              <a:buNone/>
            </a:pPr>
            <a:endParaRPr/>
          </a:p>
          <a:p>
            <a:pPr marL="342900" lvl="0" indent="-203200" algn="l" rtl="0">
              <a:spcBef>
                <a:spcPts val="440"/>
              </a:spcBef>
              <a:spcAft>
                <a:spcPts val="0"/>
              </a:spcAft>
              <a:buSzPts val="2200"/>
              <a:buNone/>
            </a:pPr>
            <a:endParaRPr/>
          </a:p>
          <a:p>
            <a:pPr marL="342900" lvl="0" indent="-203200" algn="l" rtl="0">
              <a:spcBef>
                <a:spcPts val="440"/>
              </a:spcBef>
              <a:spcAft>
                <a:spcPts val="0"/>
              </a:spcAft>
              <a:buSzPts val="2200"/>
              <a:buNone/>
            </a:pPr>
            <a:endParaRPr/>
          </a:p>
          <a:p>
            <a:pPr marL="342900" lvl="0" indent="-203200" algn="l" rtl="0">
              <a:spcBef>
                <a:spcPts val="440"/>
              </a:spcBef>
              <a:spcAft>
                <a:spcPts val="0"/>
              </a:spcAft>
              <a:buSzPts val="2200"/>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7"/>
          <p:cNvSpPr txBox="1">
            <a:spLocks noGrp="1"/>
          </p:cNvSpPr>
          <p:nvPr>
            <p:ph type="title"/>
          </p:nvPr>
        </p:nvSpPr>
        <p:spPr>
          <a:xfrm>
            <a:off x="685800" y="152400"/>
            <a:ext cx="77724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None/>
            </a:pPr>
            <a:r>
              <a:rPr lang="en-US"/>
              <a:t>Key points about electric fields</a:t>
            </a:r>
            <a:endParaRPr/>
          </a:p>
        </p:txBody>
      </p:sp>
      <p:sp>
        <p:nvSpPr>
          <p:cNvPr id="102" name="Google Shape;102;p7"/>
          <p:cNvSpPr txBox="1">
            <a:spLocks noGrp="1"/>
          </p:cNvSpPr>
          <p:nvPr>
            <p:ph type="body" idx="1"/>
          </p:nvPr>
        </p:nvSpPr>
        <p:spPr>
          <a:xfrm>
            <a:off x="1040400" y="1608500"/>
            <a:ext cx="7063200" cy="4309200"/>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2200"/>
              <a:buChar char="●"/>
            </a:pPr>
            <a:r>
              <a:rPr lang="en-US">
                <a:solidFill>
                  <a:schemeClr val="dk1"/>
                </a:solidFill>
              </a:rPr>
              <a:t>Electric field lines indicate the direction of force on a positively charge – the field lines point away from positive charges and towards negative charges. </a:t>
            </a:r>
            <a:endParaRPr>
              <a:solidFill>
                <a:schemeClr val="dk1"/>
              </a:solidFill>
            </a:endParaRPr>
          </a:p>
          <a:p>
            <a:pPr marL="342900" lvl="0" indent="-203200" algn="l" rtl="0">
              <a:spcBef>
                <a:spcPts val="440"/>
              </a:spcBef>
              <a:spcAft>
                <a:spcPts val="0"/>
              </a:spcAft>
              <a:buSzPts val="2200"/>
              <a:buNone/>
            </a:pPr>
            <a:endParaRPr>
              <a:solidFill>
                <a:schemeClr val="dk1"/>
              </a:solidFill>
            </a:endParaRPr>
          </a:p>
          <a:p>
            <a:pPr marL="342900" lvl="0" indent="-342900" algn="l" rtl="0">
              <a:spcBef>
                <a:spcPts val="440"/>
              </a:spcBef>
              <a:spcAft>
                <a:spcPts val="0"/>
              </a:spcAft>
              <a:buClr>
                <a:schemeClr val="dk1"/>
              </a:buClr>
              <a:buSzPts val="2200"/>
              <a:buChar char="●"/>
            </a:pPr>
            <a:r>
              <a:rPr lang="en-US">
                <a:solidFill>
                  <a:schemeClr val="dk1"/>
                </a:solidFill>
              </a:rPr>
              <a:t>The spacing between electric field lines is a qualitative indicator about the strength of the field – the closer the lines, the greater the force.</a:t>
            </a:r>
            <a:endParaRPr>
              <a:solidFill>
                <a:schemeClr val="dk1"/>
              </a:solidFill>
            </a:endParaRPr>
          </a:p>
          <a:p>
            <a:pPr marL="342900" lvl="0" indent="-203200" algn="l" rtl="0">
              <a:spcBef>
                <a:spcPts val="440"/>
              </a:spcBef>
              <a:spcAft>
                <a:spcPts val="0"/>
              </a:spcAft>
              <a:buSzPts val="2200"/>
              <a:buNone/>
            </a:pPr>
            <a:endParaRPr>
              <a:solidFill>
                <a:schemeClr val="dk1"/>
              </a:solidFill>
            </a:endParaRPr>
          </a:p>
          <a:p>
            <a:pPr marL="342900" lvl="0" indent="-342900" algn="l" rtl="0">
              <a:spcBef>
                <a:spcPts val="440"/>
              </a:spcBef>
              <a:spcAft>
                <a:spcPts val="0"/>
              </a:spcAft>
              <a:buClr>
                <a:schemeClr val="dk1"/>
              </a:buClr>
              <a:buSzPts val="2200"/>
              <a:buChar char="●"/>
            </a:pPr>
            <a:r>
              <a:rPr lang="en-US">
                <a:solidFill>
                  <a:schemeClr val="dk1"/>
                </a:solidFill>
              </a:rPr>
              <a:t>The electric field lines represent the total electrical field acting at a representative points – the field lines do not cross. </a:t>
            </a:r>
            <a:endParaRPr>
              <a:solidFill>
                <a:schemeClr val="dk1"/>
              </a:solidFill>
            </a:endParaRPr>
          </a:p>
          <a:p>
            <a:pPr marL="342900" lvl="0" indent="-203200" algn="l" rtl="0">
              <a:spcBef>
                <a:spcPts val="440"/>
              </a:spcBef>
              <a:spcAft>
                <a:spcPts val="0"/>
              </a:spcAft>
              <a:buSzPts val="2200"/>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8"/>
          <p:cNvSpPr txBox="1">
            <a:spLocks noGrp="1"/>
          </p:cNvSpPr>
          <p:nvPr>
            <p:ph type="title"/>
          </p:nvPr>
        </p:nvSpPr>
        <p:spPr>
          <a:xfrm>
            <a:off x="685800" y="152400"/>
            <a:ext cx="77724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None/>
            </a:pPr>
            <a:r>
              <a:rPr lang="en-US"/>
              <a:t>Key point 1 visualized</a:t>
            </a:r>
            <a:endParaRPr/>
          </a:p>
        </p:txBody>
      </p:sp>
      <p:pic>
        <p:nvPicPr>
          <p:cNvPr id="108" name="Google Shape;108;p8" descr="image"/>
          <p:cNvPicPr preferRelativeResize="0">
            <a:picLocks noGrp="1"/>
          </p:cNvPicPr>
          <p:nvPr>
            <p:ph type="body" idx="1"/>
          </p:nvPr>
        </p:nvPicPr>
        <p:blipFill rotWithShape="1">
          <a:blip r:embed="rId3">
            <a:alphaModFix/>
          </a:blip>
          <a:srcRect/>
          <a:stretch/>
        </p:blipFill>
        <p:spPr>
          <a:xfrm>
            <a:off x="1099008" y="1981199"/>
            <a:ext cx="2895601" cy="2895601"/>
          </a:xfrm>
          <a:prstGeom prst="rect">
            <a:avLst/>
          </a:prstGeom>
          <a:noFill/>
          <a:ln w="9525" cap="flat" cmpd="sng">
            <a:solidFill>
              <a:schemeClr val="lt1"/>
            </a:solidFill>
            <a:prstDash val="solid"/>
            <a:round/>
            <a:headEnd type="none" w="sm" len="sm"/>
            <a:tailEnd type="none" w="sm" len="sm"/>
          </a:ln>
        </p:spPr>
      </p:pic>
      <p:pic>
        <p:nvPicPr>
          <p:cNvPr id="109" name="Google Shape;109;p8" descr="image"/>
          <p:cNvPicPr preferRelativeResize="0"/>
          <p:nvPr/>
        </p:nvPicPr>
        <p:blipFill rotWithShape="1">
          <a:blip r:embed="rId4">
            <a:alphaModFix/>
          </a:blip>
          <a:srcRect/>
          <a:stretch/>
        </p:blipFill>
        <p:spPr>
          <a:xfrm>
            <a:off x="5149393" y="1981200"/>
            <a:ext cx="2895600" cy="2895600"/>
          </a:xfrm>
          <a:prstGeom prst="rect">
            <a:avLst/>
          </a:prstGeom>
          <a:noFill/>
          <a:ln>
            <a:noFill/>
          </a:ln>
        </p:spPr>
      </p:pic>
      <p:sp>
        <p:nvSpPr>
          <p:cNvPr id="110" name="Google Shape;110;p8"/>
          <p:cNvSpPr txBox="1"/>
          <p:nvPr/>
        </p:nvSpPr>
        <p:spPr>
          <a:xfrm>
            <a:off x="919898" y="5300989"/>
            <a:ext cx="3429000"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a:solidFill>
                  <a:schemeClr val="dk1"/>
                </a:solidFill>
                <a:latin typeface="Arial Rounded"/>
                <a:ea typeface="Arial Rounded"/>
                <a:cs typeface="Arial Rounded"/>
                <a:sym typeface="Arial Rounded"/>
              </a:rPr>
              <a:t>The electric field around an isolated positively charged particle</a:t>
            </a:r>
            <a:endParaRPr>
              <a:solidFill>
                <a:schemeClr val="dk1"/>
              </a:solidFill>
            </a:endParaRPr>
          </a:p>
        </p:txBody>
      </p:sp>
      <p:sp>
        <p:nvSpPr>
          <p:cNvPr id="111" name="Google Shape;111;p8"/>
          <p:cNvSpPr/>
          <p:nvPr/>
        </p:nvSpPr>
        <p:spPr>
          <a:xfrm>
            <a:off x="4795104" y="5300989"/>
            <a:ext cx="3930192"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a:solidFill>
                  <a:schemeClr val="dk1"/>
                </a:solidFill>
                <a:latin typeface="Arial Rounded"/>
                <a:ea typeface="Arial Rounded"/>
                <a:cs typeface="Arial Rounded"/>
                <a:sym typeface="Arial Rounded"/>
              </a:rPr>
              <a:t>The electric field around an isolated negatively charged particle</a:t>
            </a:r>
            <a:endParaRPr>
              <a:solidFill>
                <a:schemeClr val="dk1"/>
              </a:solidFill>
            </a:endParaRPr>
          </a:p>
        </p:txBody>
      </p:sp>
      <p:sp>
        <p:nvSpPr>
          <p:cNvPr id="112" name="Google Shape;112;p8"/>
          <p:cNvSpPr txBox="1"/>
          <p:nvPr/>
        </p:nvSpPr>
        <p:spPr>
          <a:xfrm>
            <a:off x="2035650" y="6372425"/>
            <a:ext cx="5072700" cy="246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a:solidFill>
                  <a:schemeClr val="dk1"/>
                </a:solidFill>
              </a:rPr>
              <a:t>https://courses.lumenlearning.com/boundless-physics/chapter/the-electric-field-revisited/</a:t>
            </a:r>
            <a:endParaRPr sz="1600">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9"/>
          <p:cNvSpPr txBox="1">
            <a:spLocks noGrp="1"/>
          </p:cNvSpPr>
          <p:nvPr>
            <p:ph type="title"/>
          </p:nvPr>
        </p:nvSpPr>
        <p:spPr>
          <a:xfrm>
            <a:off x="685800" y="152400"/>
            <a:ext cx="77724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None/>
            </a:pPr>
            <a:r>
              <a:rPr lang="en-US"/>
              <a:t>Key point 2 visualized</a:t>
            </a:r>
            <a:endParaRPr/>
          </a:p>
        </p:txBody>
      </p:sp>
      <p:pic>
        <p:nvPicPr>
          <p:cNvPr id="118" name="Google Shape;118;p9" descr="In part a, electric field lines emanating from a positive charge is shown by the vector arrows in all direction of two dimensional space and the density of these field lines is less. In part b, electric field lines entering the negative charge is shown by the vector arrows coming from all direction of two dimensional space and the density of these field lines is less. In part c, electric field lines entering the negative charge is shown by the vector arrows coming from all direction of two dimensional space and the density of these field lines is large."/>
          <p:cNvPicPr preferRelativeResize="0">
            <a:picLocks noGrp="1"/>
          </p:cNvPicPr>
          <p:nvPr>
            <p:ph type="body" idx="1"/>
          </p:nvPr>
        </p:nvPicPr>
        <p:blipFill rotWithShape="1">
          <a:blip r:embed="rId3">
            <a:alphaModFix/>
          </a:blip>
          <a:srcRect/>
          <a:stretch/>
        </p:blipFill>
        <p:spPr>
          <a:xfrm>
            <a:off x="1524000" y="1714500"/>
            <a:ext cx="6096000" cy="2235200"/>
          </a:xfrm>
          <a:prstGeom prst="rect">
            <a:avLst/>
          </a:prstGeom>
          <a:noFill/>
          <a:ln w="9525" cap="flat" cmpd="sng">
            <a:solidFill>
              <a:schemeClr val="lt1"/>
            </a:solidFill>
            <a:prstDash val="solid"/>
            <a:round/>
            <a:headEnd type="none" w="sm" len="sm"/>
            <a:tailEnd type="none" w="sm" len="sm"/>
          </a:ln>
        </p:spPr>
      </p:pic>
      <p:sp>
        <p:nvSpPr>
          <p:cNvPr id="119" name="Google Shape;119;p9"/>
          <p:cNvSpPr txBox="1"/>
          <p:nvPr/>
        </p:nvSpPr>
        <p:spPr>
          <a:xfrm>
            <a:off x="1981800" y="4041600"/>
            <a:ext cx="5180400" cy="246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a:solidFill>
                  <a:schemeClr val="dk1"/>
                </a:solidFill>
              </a:rPr>
              <a:t>https://openstax.org/books/college-physics/pages/18-5-electric-field-lines-multiple-charges</a:t>
            </a:r>
            <a:endParaRPr sz="1600">
              <a:solidFill>
                <a:schemeClr val="dk1"/>
              </a:solidFill>
            </a:endParaRPr>
          </a:p>
        </p:txBody>
      </p:sp>
      <p:sp>
        <p:nvSpPr>
          <p:cNvPr id="120" name="Google Shape;120;p9"/>
          <p:cNvSpPr txBox="1"/>
          <p:nvPr/>
        </p:nvSpPr>
        <p:spPr>
          <a:xfrm>
            <a:off x="234000" y="4627848"/>
            <a:ext cx="8676000" cy="1477500"/>
          </a:xfrm>
          <a:prstGeom prst="rect">
            <a:avLst/>
          </a:prstGeom>
          <a:noFill/>
          <a:ln>
            <a:noFill/>
          </a:ln>
        </p:spPr>
        <p:txBody>
          <a:bodyPr spcFirstLastPara="1" wrap="square" lIns="91425" tIns="45700" rIns="91425" bIns="45700" anchor="t" anchorCtr="0">
            <a:spAutoFit/>
          </a:bodyPr>
          <a:lstStyle/>
          <a:p>
            <a:pPr marL="457200" marR="0" lvl="0" indent="-342900" algn="l" rtl="0">
              <a:spcBef>
                <a:spcPts val="0"/>
              </a:spcBef>
              <a:spcAft>
                <a:spcPts val="0"/>
              </a:spcAft>
              <a:buClr>
                <a:schemeClr val="dk1"/>
              </a:buClr>
              <a:buSzPts val="1800"/>
              <a:buAutoNum type="alphaLcPeriod"/>
            </a:pPr>
            <a:r>
              <a:rPr lang="en-US" sz="1800">
                <a:solidFill>
                  <a:schemeClr val="dk1"/>
                </a:solidFill>
              </a:rPr>
              <a:t>The electric field surrounding a positively charged particle. </a:t>
            </a:r>
            <a:endParaRPr sz="1800">
              <a:solidFill>
                <a:schemeClr val="dk1"/>
              </a:solidFill>
            </a:endParaRPr>
          </a:p>
          <a:p>
            <a:pPr marL="0" marR="0" lvl="0" indent="0" algn="ctr" rtl="0">
              <a:spcBef>
                <a:spcPts val="0"/>
              </a:spcBef>
              <a:spcAft>
                <a:spcPts val="0"/>
              </a:spcAft>
              <a:buNone/>
            </a:pPr>
            <a:endParaRPr sz="1800">
              <a:solidFill>
                <a:schemeClr val="dk1"/>
              </a:solidFill>
            </a:endParaRPr>
          </a:p>
          <a:p>
            <a:pPr marL="457200" marR="0" lvl="0" indent="-342900" algn="l" rtl="0">
              <a:spcBef>
                <a:spcPts val="0"/>
              </a:spcBef>
              <a:spcAft>
                <a:spcPts val="0"/>
              </a:spcAft>
              <a:buClr>
                <a:schemeClr val="dk1"/>
              </a:buClr>
              <a:buSzPts val="1800"/>
              <a:buAutoNum type="alphaLcPeriod"/>
            </a:pPr>
            <a:r>
              <a:rPr lang="en-US" sz="1800">
                <a:solidFill>
                  <a:schemeClr val="dk1"/>
                </a:solidFill>
              </a:rPr>
              <a:t>The electric field surrounding a negatively charged particle with equal charge. </a:t>
            </a:r>
            <a:endParaRPr sz="1800">
              <a:solidFill>
                <a:schemeClr val="dk1"/>
              </a:solidFill>
            </a:endParaRPr>
          </a:p>
          <a:p>
            <a:pPr marL="0" marR="0" lvl="0" indent="0" algn="ctr" rtl="0">
              <a:spcBef>
                <a:spcPts val="0"/>
              </a:spcBef>
              <a:spcAft>
                <a:spcPts val="0"/>
              </a:spcAft>
              <a:buNone/>
            </a:pPr>
            <a:endParaRPr sz="1800">
              <a:solidFill>
                <a:schemeClr val="dk1"/>
              </a:solidFill>
            </a:endParaRPr>
          </a:p>
          <a:p>
            <a:pPr marL="457200" marR="0" lvl="0" indent="-342900" algn="l" rtl="0">
              <a:spcBef>
                <a:spcPts val="0"/>
              </a:spcBef>
              <a:spcAft>
                <a:spcPts val="0"/>
              </a:spcAft>
              <a:buClr>
                <a:schemeClr val="dk1"/>
              </a:buClr>
              <a:buSzPts val="1800"/>
              <a:buAutoNum type="alphaLcPeriod"/>
            </a:pPr>
            <a:r>
              <a:rPr lang="en-US" sz="1800">
                <a:solidFill>
                  <a:schemeClr val="dk1"/>
                </a:solidFill>
              </a:rPr>
              <a:t>The electric field surrounding a negatively charged particle with greater charge.  </a:t>
            </a:r>
            <a:endParaRPr sz="1800">
              <a:solidFill>
                <a:schemeClr val="dk1"/>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482</Words>
  <Application>Microsoft Macintosh PowerPoint</Application>
  <PresentationFormat>On-screen Show (4:3)</PresentationFormat>
  <Paragraphs>50</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Arial Rounded</vt:lpstr>
      <vt:lpstr>Calibri</vt:lpstr>
      <vt:lpstr>Times</vt:lpstr>
      <vt:lpstr>Simple Light</vt:lpstr>
      <vt:lpstr>Electrical force</vt:lpstr>
      <vt:lpstr>Coulomb’s law</vt:lpstr>
      <vt:lpstr>The magnitude of electric force</vt:lpstr>
      <vt:lpstr>The direction of electric force</vt:lpstr>
      <vt:lpstr>Applying Coulomb’s law</vt:lpstr>
      <vt:lpstr>Electric fields</vt:lpstr>
      <vt:lpstr>Key points about electric fields</vt:lpstr>
      <vt:lpstr>Key point 1 visualized</vt:lpstr>
      <vt:lpstr>Key point 2 visualized</vt:lpstr>
      <vt:lpstr>Key point 3 visualized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Electrical force</dc:title>
  <dc:creator>sorr</dc:creator>
  <cp:lastModifiedBy>Microsoft Office User</cp:lastModifiedBy>
  <cp:revision>1</cp:revision>
  <dcterms:created xsi:type="dcterms:W3CDTF">2012-02-10T14:31:59Z</dcterms:created>
  <dcterms:modified xsi:type="dcterms:W3CDTF">2023-06-29T18:55:36Z</dcterms:modified>
</cp:coreProperties>
</file>